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1"/>
  </p:notesMasterIdLst>
  <p:handoutMasterIdLst>
    <p:handoutMasterId r:id="rId22"/>
  </p:handoutMasterIdLst>
  <p:sldIdLst>
    <p:sldId id="256" r:id="rId5"/>
    <p:sldId id="258" r:id="rId6"/>
    <p:sldId id="272" r:id="rId7"/>
    <p:sldId id="270" r:id="rId8"/>
    <p:sldId id="273" r:id="rId9"/>
    <p:sldId id="274" r:id="rId10"/>
    <p:sldId id="275" r:id="rId11"/>
    <p:sldId id="276" r:id="rId12"/>
    <p:sldId id="277" r:id="rId13"/>
    <p:sldId id="278" r:id="rId14"/>
    <p:sldId id="279" r:id="rId15"/>
    <p:sldId id="280" r:id="rId16"/>
    <p:sldId id="281" r:id="rId17"/>
    <p:sldId id="282" r:id="rId18"/>
    <p:sldId id="283" r:id="rId19"/>
    <p:sldId id="28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310263-BC40-4DCD-AB9A-8E2547402901}" v="13" dt="2023-08-29T18:18:00.295"/>
    <p1510:client id="{291AD341-8B44-4961-8282-2E4BD5530FE7}" v="9" dt="2023-08-29T18:19:42.947"/>
    <p1510:client id="{452B7982-9F2C-4E23-B90B-4365C4E61F42}" v="841" dt="2023-08-29T12:41:47.989"/>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1" autoAdjust="0"/>
    <p:restoredTop sz="90704" autoAdjust="0"/>
  </p:normalViewPr>
  <p:slideViewPr>
    <p:cSldViewPr snapToGrid="0">
      <p:cViewPr>
        <p:scale>
          <a:sx n="100" d="100"/>
          <a:sy n="100" d="100"/>
        </p:scale>
        <p:origin x="-134" y="-44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8/29/2023</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8/29/2023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dirty="0"/>
              <a:t>Click icon to add SmartArt graphic</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dirty="0"/>
              <a:t>Click icon to add chart</a:t>
            </a:r>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dirty="0"/>
              <a:t>Click icon to add table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dirty="0"/>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dirty="0"/>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dirty="0"/>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dirty="0"/>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dirty="0"/>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dirty="0"/>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dirty="0"/>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dirty="0"/>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dirty="0"/>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dirty="0"/>
              <a:t>Click icon to add picture</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dirty="0"/>
              <a:t>Click icon to add picture</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dirty="0"/>
              <a:t>Click icon to add picture</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dirty="0"/>
              <a:t>Travel booking application</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416041" y="5586890"/>
            <a:ext cx="4941770" cy="396660"/>
          </a:xfrm>
        </p:spPr>
        <p:txBody>
          <a:bodyPr vert="horz" lIns="91440" tIns="45720" rIns="91440" bIns="45720" rtlCol="0" anchor="t">
            <a:normAutofit fontScale="92500"/>
          </a:bodyPr>
          <a:lstStyle/>
          <a:p>
            <a:r>
              <a:rPr lang="en-US" dirty="0"/>
              <a:t>Mohan Vaidya (233109) and Abhishek Shandilya (233123)</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769815" y="-142875"/>
            <a:ext cx="10515600" cy="1325563"/>
          </a:xfrm>
        </p:spPr>
        <p:txBody>
          <a:bodyPr/>
          <a:lstStyle/>
          <a:p>
            <a:r>
              <a:rPr lang="en-US"/>
              <a:t>Book tour</a:t>
            </a:r>
          </a:p>
        </p:txBody>
      </p:sp>
      <p:sp>
        <p:nvSpPr>
          <p:cNvPr id="6" name="Date Placeholder 5">
            <a:extLst>
              <a:ext uri="{FF2B5EF4-FFF2-40B4-BE49-F238E27FC236}">
                <a16:creationId xmlns:a16="http://schemas.microsoft.com/office/drawing/2014/main" id="{3627CC26-34EF-4BB9-B289-9EC56B07D1E6}"/>
              </a:ext>
            </a:extLst>
          </p:cNvPr>
          <p:cNvSpPr>
            <a:spLocks noGrp="1"/>
          </p:cNvSpPr>
          <p:nvPr>
            <p:ph type="dt" sz="half" idx="10"/>
          </p:nvPr>
        </p:nvSpPr>
        <p:spPr>
          <a:xfrm>
            <a:off x="838200" y="6356350"/>
            <a:ext cx="2743200" cy="365125"/>
          </a:xfrm>
        </p:spPr>
        <p:txBody>
          <a:bodyPr/>
          <a:lstStyle/>
          <a:p>
            <a:r>
              <a:rPr lang="en-US" dirty="0"/>
              <a:t>20XX</a:t>
            </a:r>
          </a:p>
        </p:txBody>
      </p:sp>
      <p:sp>
        <p:nvSpPr>
          <p:cNvPr id="7" name="Footer Placeholder 6">
            <a:extLst>
              <a:ext uri="{FF2B5EF4-FFF2-40B4-BE49-F238E27FC236}">
                <a16:creationId xmlns:a16="http://schemas.microsoft.com/office/drawing/2014/main" id="{4E98E6AD-9D37-499C-898E-ED12AC36D31D}"/>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a:t>
            </a:fld>
            <a:endParaRPr lang="en-US" dirty="0"/>
          </a:p>
        </p:txBody>
      </p:sp>
      <p:sp>
        <p:nvSpPr>
          <p:cNvPr id="4" name="TextBox 3">
            <a:extLst>
              <a:ext uri="{FF2B5EF4-FFF2-40B4-BE49-F238E27FC236}">
                <a16:creationId xmlns:a16="http://schemas.microsoft.com/office/drawing/2014/main" id="{944F2456-42F4-2284-4BBD-1E9AA77BAA59}"/>
              </a:ext>
            </a:extLst>
          </p:cNvPr>
          <p:cNvSpPr txBox="1"/>
          <p:nvPr/>
        </p:nvSpPr>
        <p:spPr>
          <a:xfrm>
            <a:off x="9739922" y="986691"/>
            <a:ext cx="2149231"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n-US" dirty="0">
                <a:solidFill>
                  <a:schemeClr val="tx1">
                    <a:lumMod val="75000"/>
                    <a:lumOff val="25000"/>
                  </a:schemeClr>
                </a:solidFill>
                <a:ea typeface="+mn-lt"/>
                <a:cs typeface="+mn-lt"/>
              </a:rPr>
              <a:t>Select desired travel package and customize options.</a:t>
            </a:r>
          </a:p>
          <a:p>
            <a:pPr>
              <a:buFont typeface="Arial"/>
              <a:buChar char="•"/>
            </a:pPr>
            <a:endParaRPr lang="en-US" dirty="0">
              <a:solidFill>
                <a:schemeClr val="tx1">
                  <a:lumMod val="75000"/>
                  <a:lumOff val="25000"/>
                </a:schemeClr>
              </a:solidFill>
              <a:ea typeface="+mn-lt"/>
              <a:cs typeface="+mn-lt"/>
            </a:endParaRPr>
          </a:p>
          <a:p>
            <a:pPr>
              <a:buFont typeface="Arial"/>
              <a:buChar char="•"/>
            </a:pPr>
            <a:r>
              <a:rPr lang="en-US" dirty="0">
                <a:solidFill>
                  <a:schemeClr val="tx1">
                    <a:lumMod val="75000"/>
                    <a:lumOff val="25000"/>
                  </a:schemeClr>
                </a:solidFill>
                <a:ea typeface="+mn-lt"/>
                <a:cs typeface="+mn-lt"/>
              </a:rPr>
              <a:t>Choose travel dates, accommodations, and additional activities.</a:t>
            </a:r>
          </a:p>
          <a:p>
            <a:pPr>
              <a:buFont typeface="Arial"/>
              <a:buChar char="•"/>
            </a:pPr>
            <a:endParaRPr lang="en-US" dirty="0">
              <a:solidFill>
                <a:schemeClr val="tx1">
                  <a:lumMod val="75000"/>
                  <a:lumOff val="25000"/>
                </a:schemeClr>
              </a:solidFill>
              <a:ea typeface="+mn-lt"/>
              <a:cs typeface="+mn-lt"/>
            </a:endParaRPr>
          </a:p>
          <a:p>
            <a:pPr>
              <a:buFont typeface="Arial"/>
              <a:buChar char="•"/>
            </a:pPr>
            <a:r>
              <a:rPr lang="en-US" dirty="0">
                <a:solidFill>
                  <a:schemeClr val="tx1">
                    <a:lumMod val="75000"/>
                    <a:lumOff val="25000"/>
                  </a:schemeClr>
                </a:solidFill>
                <a:ea typeface="+mn-lt"/>
                <a:cs typeface="+mn-lt"/>
              </a:rPr>
              <a:t>Streamlined booking process ensures a hassle-free experience.</a:t>
            </a:r>
          </a:p>
          <a:p>
            <a:pPr>
              <a:buFont typeface="Arial"/>
              <a:buChar char="•"/>
            </a:pPr>
            <a:endParaRPr lang="en-US" dirty="0">
              <a:solidFill>
                <a:schemeClr val="tx1">
                  <a:lumMod val="75000"/>
                  <a:lumOff val="25000"/>
                </a:schemeClr>
              </a:solidFill>
            </a:endParaRPr>
          </a:p>
        </p:txBody>
      </p:sp>
      <p:pic>
        <p:nvPicPr>
          <p:cNvPr id="5" name="Picture 4" descr="A screenshot of a computer&#10;&#10;Description automatically generated">
            <a:extLst>
              <a:ext uri="{FF2B5EF4-FFF2-40B4-BE49-F238E27FC236}">
                <a16:creationId xmlns:a16="http://schemas.microsoft.com/office/drawing/2014/main" id="{DE2A260A-A691-EDE7-5530-6436AC0F12D3}"/>
              </a:ext>
            </a:extLst>
          </p:cNvPr>
          <p:cNvPicPr>
            <a:picLocks noChangeAspect="1"/>
          </p:cNvPicPr>
          <p:nvPr/>
        </p:nvPicPr>
        <p:blipFill>
          <a:blip r:embed="rId2"/>
          <a:stretch>
            <a:fillRect/>
          </a:stretch>
        </p:blipFill>
        <p:spPr>
          <a:xfrm>
            <a:off x="416169" y="778044"/>
            <a:ext cx="9288584" cy="4578990"/>
          </a:xfrm>
          <a:prstGeom prst="rect">
            <a:avLst/>
          </a:prstGeom>
        </p:spPr>
      </p:pic>
    </p:spTree>
    <p:extLst>
      <p:ext uri="{BB962C8B-B14F-4D97-AF65-F5344CB8AC3E}">
        <p14:creationId xmlns:p14="http://schemas.microsoft.com/office/powerpoint/2010/main" val="3767579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769815" y="-142875"/>
            <a:ext cx="10515600" cy="1325563"/>
          </a:xfrm>
        </p:spPr>
        <p:txBody>
          <a:bodyPr/>
          <a:lstStyle/>
          <a:p>
            <a:r>
              <a:rPr lang="en-US"/>
              <a:t>Add tour (admin)</a:t>
            </a:r>
          </a:p>
        </p:txBody>
      </p:sp>
      <p:sp>
        <p:nvSpPr>
          <p:cNvPr id="6" name="Date Placeholder 5">
            <a:extLst>
              <a:ext uri="{FF2B5EF4-FFF2-40B4-BE49-F238E27FC236}">
                <a16:creationId xmlns:a16="http://schemas.microsoft.com/office/drawing/2014/main" id="{3627CC26-34EF-4BB9-B289-9EC56B07D1E6}"/>
              </a:ext>
            </a:extLst>
          </p:cNvPr>
          <p:cNvSpPr>
            <a:spLocks noGrp="1"/>
          </p:cNvSpPr>
          <p:nvPr>
            <p:ph type="dt" sz="half" idx="10"/>
          </p:nvPr>
        </p:nvSpPr>
        <p:spPr>
          <a:xfrm>
            <a:off x="838200" y="6356350"/>
            <a:ext cx="2743200" cy="365125"/>
          </a:xfrm>
        </p:spPr>
        <p:txBody>
          <a:bodyPr/>
          <a:lstStyle/>
          <a:p>
            <a:r>
              <a:rPr lang="en-US" dirty="0"/>
              <a:t>20XX</a:t>
            </a:r>
          </a:p>
        </p:txBody>
      </p:sp>
      <p:sp>
        <p:nvSpPr>
          <p:cNvPr id="7" name="Footer Placeholder 6">
            <a:extLst>
              <a:ext uri="{FF2B5EF4-FFF2-40B4-BE49-F238E27FC236}">
                <a16:creationId xmlns:a16="http://schemas.microsoft.com/office/drawing/2014/main" id="{4E98E6AD-9D37-499C-898E-ED12AC36D31D}"/>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a:t>
            </a:fld>
            <a:endParaRPr lang="en-US" dirty="0"/>
          </a:p>
        </p:txBody>
      </p:sp>
      <p:sp>
        <p:nvSpPr>
          <p:cNvPr id="4" name="TextBox 3">
            <a:extLst>
              <a:ext uri="{FF2B5EF4-FFF2-40B4-BE49-F238E27FC236}">
                <a16:creationId xmlns:a16="http://schemas.microsoft.com/office/drawing/2014/main" id="{944F2456-42F4-2284-4BBD-1E9AA77BAA59}"/>
              </a:ext>
            </a:extLst>
          </p:cNvPr>
          <p:cNvSpPr txBox="1"/>
          <p:nvPr/>
        </p:nvSpPr>
        <p:spPr>
          <a:xfrm>
            <a:off x="9739922" y="986691"/>
            <a:ext cx="2149231"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n-US" sz="1600" dirty="0">
                <a:solidFill>
                  <a:schemeClr val="tx1">
                    <a:lumMod val="75000"/>
                    <a:lumOff val="25000"/>
                  </a:schemeClr>
                </a:solidFill>
                <a:ea typeface="+mn-lt"/>
                <a:cs typeface="+mn-lt"/>
              </a:rPr>
              <a:t>Empowers travel agencies to add new travel packages to the platform.</a:t>
            </a:r>
          </a:p>
          <a:p>
            <a:pPr>
              <a:buFont typeface="Arial"/>
              <a:buChar char="•"/>
            </a:pPr>
            <a:r>
              <a:rPr lang="en-US" sz="1600" dirty="0">
                <a:solidFill>
                  <a:schemeClr val="tx1">
                    <a:lumMod val="75000"/>
                    <a:lumOff val="25000"/>
                  </a:schemeClr>
                </a:solidFill>
                <a:ea typeface="+mn-lt"/>
                <a:cs typeface="+mn-lt"/>
              </a:rPr>
              <a:t>Provide detailed package information such as name, description, and pricing.</a:t>
            </a:r>
          </a:p>
          <a:p>
            <a:pPr>
              <a:buFont typeface="Arial"/>
              <a:buChar char="•"/>
            </a:pPr>
            <a:r>
              <a:rPr lang="en-US" sz="1600" dirty="0">
                <a:solidFill>
                  <a:schemeClr val="tx1">
                    <a:lumMod val="75000"/>
                    <a:lumOff val="25000"/>
                  </a:schemeClr>
                </a:solidFill>
                <a:ea typeface="+mn-lt"/>
                <a:cs typeface="+mn-lt"/>
              </a:rPr>
              <a:t>Upload images to showcase the package and attract potential travelers.</a:t>
            </a:r>
          </a:p>
          <a:p>
            <a:pPr>
              <a:buFont typeface="Arial"/>
              <a:buChar char="•"/>
            </a:pPr>
            <a:endParaRPr lang="en-US" sz="1600" dirty="0">
              <a:solidFill>
                <a:schemeClr val="tx1">
                  <a:lumMod val="75000"/>
                  <a:lumOff val="25000"/>
                </a:schemeClr>
              </a:solidFill>
            </a:endParaRPr>
          </a:p>
        </p:txBody>
      </p:sp>
      <p:pic>
        <p:nvPicPr>
          <p:cNvPr id="2" name="Picture 1" descr="A screenshot of a computer&#10;&#10;Description automatically generated">
            <a:extLst>
              <a:ext uri="{FF2B5EF4-FFF2-40B4-BE49-F238E27FC236}">
                <a16:creationId xmlns:a16="http://schemas.microsoft.com/office/drawing/2014/main" id="{ADD63DC9-07CC-8E81-1B71-539D3A9F3EBD}"/>
              </a:ext>
            </a:extLst>
          </p:cNvPr>
          <p:cNvPicPr>
            <a:picLocks noChangeAspect="1"/>
          </p:cNvPicPr>
          <p:nvPr/>
        </p:nvPicPr>
        <p:blipFill>
          <a:blip r:embed="rId2"/>
          <a:stretch>
            <a:fillRect/>
          </a:stretch>
        </p:blipFill>
        <p:spPr>
          <a:xfrm>
            <a:off x="543169" y="845521"/>
            <a:ext cx="9034584" cy="4326805"/>
          </a:xfrm>
          <a:prstGeom prst="rect">
            <a:avLst/>
          </a:prstGeom>
        </p:spPr>
      </p:pic>
    </p:spTree>
    <p:extLst>
      <p:ext uri="{BB962C8B-B14F-4D97-AF65-F5344CB8AC3E}">
        <p14:creationId xmlns:p14="http://schemas.microsoft.com/office/powerpoint/2010/main" val="3323311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769815" y="-142875"/>
            <a:ext cx="10515600" cy="1325563"/>
          </a:xfrm>
        </p:spPr>
        <p:txBody>
          <a:bodyPr/>
          <a:lstStyle/>
          <a:p>
            <a:r>
              <a:rPr lang="en-US"/>
              <a:t>fetch users</a:t>
            </a:r>
            <a:r>
              <a:rPr lang="en-US" dirty="0"/>
              <a:t> (admin)</a:t>
            </a:r>
          </a:p>
        </p:txBody>
      </p:sp>
      <p:sp>
        <p:nvSpPr>
          <p:cNvPr id="6" name="Date Placeholder 5">
            <a:extLst>
              <a:ext uri="{FF2B5EF4-FFF2-40B4-BE49-F238E27FC236}">
                <a16:creationId xmlns:a16="http://schemas.microsoft.com/office/drawing/2014/main" id="{3627CC26-34EF-4BB9-B289-9EC56B07D1E6}"/>
              </a:ext>
            </a:extLst>
          </p:cNvPr>
          <p:cNvSpPr>
            <a:spLocks noGrp="1"/>
          </p:cNvSpPr>
          <p:nvPr>
            <p:ph type="dt" sz="half" idx="10"/>
          </p:nvPr>
        </p:nvSpPr>
        <p:spPr>
          <a:xfrm>
            <a:off x="838200" y="6356350"/>
            <a:ext cx="2743200" cy="365125"/>
          </a:xfrm>
        </p:spPr>
        <p:txBody>
          <a:bodyPr/>
          <a:lstStyle/>
          <a:p>
            <a:r>
              <a:rPr lang="en-US" dirty="0"/>
              <a:t>20XX</a:t>
            </a:r>
          </a:p>
        </p:txBody>
      </p:sp>
      <p:sp>
        <p:nvSpPr>
          <p:cNvPr id="7" name="Footer Placeholder 6">
            <a:extLst>
              <a:ext uri="{FF2B5EF4-FFF2-40B4-BE49-F238E27FC236}">
                <a16:creationId xmlns:a16="http://schemas.microsoft.com/office/drawing/2014/main" id="{4E98E6AD-9D37-499C-898E-ED12AC36D31D}"/>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12</a:t>
            </a:fld>
            <a:endParaRPr lang="en-US" dirty="0"/>
          </a:p>
        </p:txBody>
      </p:sp>
      <p:sp>
        <p:nvSpPr>
          <p:cNvPr id="4" name="TextBox 3">
            <a:extLst>
              <a:ext uri="{FF2B5EF4-FFF2-40B4-BE49-F238E27FC236}">
                <a16:creationId xmlns:a16="http://schemas.microsoft.com/office/drawing/2014/main" id="{944F2456-42F4-2284-4BBD-1E9AA77BAA59}"/>
              </a:ext>
            </a:extLst>
          </p:cNvPr>
          <p:cNvSpPr txBox="1"/>
          <p:nvPr/>
        </p:nvSpPr>
        <p:spPr>
          <a:xfrm>
            <a:off x="9739922" y="986691"/>
            <a:ext cx="2149231"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n-US" dirty="0">
                <a:solidFill>
                  <a:schemeClr val="tx1">
                    <a:lumMod val="75000"/>
                    <a:lumOff val="25000"/>
                  </a:schemeClr>
                </a:solidFill>
                <a:ea typeface="+mn-lt"/>
                <a:cs typeface="+mn-lt"/>
              </a:rPr>
              <a:t>Administrators can retrieve user information and profiles.</a:t>
            </a:r>
          </a:p>
          <a:p>
            <a:pPr>
              <a:buFont typeface="Arial"/>
              <a:buChar char="•"/>
            </a:pPr>
            <a:r>
              <a:rPr lang="en-US" dirty="0">
                <a:solidFill>
                  <a:schemeClr val="tx1">
                    <a:lumMod val="75000"/>
                    <a:lumOff val="25000"/>
                  </a:schemeClr>
                </a:solidFill>
                <a:ea typeface="+mn-lt"/>
                <a:cs typeface="+mn-lt"/>
              </a:rPr>
              <a:t>Enables personalized communication and support for users.</a:t>
            </a:r>
          </a:p>
          <a:p>
            <a:pPr>
              <a:buFont typeface="Arial"/>
              <a:buChar char="•"/>
            </a:pPr>
            <a:r>
              <a:rPr lang="en-US" dirty="0">
                <a:solidFill>
                  <a:schemeClr val="tx1">
                    <a:lumMod val="75000"/>
                    <a:lumOff val="25000"/>
                  </a:schemeClr>
                </a:solidFill>
                <a:ea typeface="+mn-lt"/>
                <a:cs typeface="+mn-lt"/>
              </a:rPr>
              <a:t>Provides insights into user preferences for better service delivery.</a:t>
            </a:r>
          </a:p>
          <a:p>
            <a:pPr>
              <a:buFont typeface="Arial"/>
              <a:buChar char="•"/>
            </a:pPr>
            <a:endParaRPr lang="en-US" dirty="0">
              <a:solidFill>
                <a:schemeClr val="tx1">
                  <a:lumMod val="75000"/>
                  <a:lumOff val="25000"/>
                </a:schemeClr>
              </a:solidFill>
            </a:endParaRPr>
          </a:p>
        </p:txBody>
      </p:sp>
      <p:pic>
        <p:nvPicPr>
          <p:cNvPr id="5" name="Picture 4" descr="A screenshot of a computer&#10;&#10;Description automatically generated">
            <a:extLst>
              <a:ext uri="{FF2B5EF4-FFF2-40B4-BE49-F238E27FC236}">
                <a16:creationId xmlns:a16="http://schemas.microsoft.com/office/drawing/2014/main" id="{02610B40-9838-B15A-91E2-6D9890190D7A}"/>
              </a:ext>
            </a:extLst>
          </p:cNvPr>
          <p:cNvPicPr>
            <a:picLocks noChangeAspect="1"/>
          </p:cNvPicPr>
          <p:nvPr/>
        </p:nvPicPr>
        <p:blipFill>
          <a:blip r:embed="rId2"/>
          <a:stretch>
            <a:fillRect/>
          </a:stretch>
        </p:blipFill>
        <p:spPr>
          <a:xfrm>
            <a:off x="240323" y="1443476"/>
            <a:ext cx="9347200" cy="2740122"/>
          </a:xfrm>
          <a:prstGeom prst="rect">
            <a:avLst/>
          </a:prstGeom>
        </p:spPr>
      </p:pic>
    </p:spTree>
    <p:extLst>
      <p:ext uri="{BB962C8B-B14F-4D97-AF65-F5344CB8AC3E}">
        <p14:creationId xmlns:p14="http://schemas.microsoft.com/office/powerpoint/2010/main" val="2491634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769815" y="-142875"/>
            <a:ext cx="10515600" cy="1325563"/>
          </a:xfrm>
        </p:spPr>
        <p:txBody>
          <a:bodyPr/>
          <a:lstStyle/>
          <a:p>
            <a:r>
              <a:rPr lang="en-US" dirty="0"/>
              <a:t>fetch All bookings (admin)</a:t>
            </a:r>
          </a:p>
        </p:txBody>
      </p:sp>
      <p:sp>
        <p:nvSpPr>
          <p:cNvPr id="6" name="Date Placeholder 5">
            <a:extLst>
              <a:ext uri="{FF2B5EF4-FFF2-40B4-BE49-F238E27FC236}">
                <a16:creationId xmlns:a16="http://schemas.microsoft.com/office/drawing/2014/main" id="{3627CC26-34EF-4BB9-B289-9EC56B07D1E6}"/>
              </a:ext>
            </a:extLst>
          </p:cNvPr>
          <p:cNvSpPr>
            <a:spLocks noGrp="1"/>
          </p:cNvSpPr>
          <p:nvPr>
            <p:ph type="dt" sz="half" idx="10"/>
          </p:nvPr>
        </p:nvSpPr>
        <p:spPr>
          <a:xfrm>
            <a:off x="838200" y="6356350"/>
            <a:ext cx="2743200" cy="365125"/>
          </a:xfrm>
        </p:spPr>
        <p:txBody>
          <a:bodyPr/>
          <a:lstStyle/>
          <a:p>
            <a:r>
              <a:rPr lang="en-US" dirty="0"/>
              <a:t>20XX</a:t>
            </a:r>
          </a:p>
        </p:txBody>
      </p:sp>
      <p:sp>
        <p:nvSpPr>
          <p:cNvPr id="7" name="Footer Placeholder 6">
            <a:extLst>
              <a:ext uri="{FF2B5EF4-FFF2-40B4-BE49-F238E27FC236}">
                <a16:creationId xmlns:a16="http://schemas.microsoft.com/office/drawing/2014/main" id="{4E98E6AD-9D37-499C-898E-ED12AC36D31D}"/>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13</a:t>
            </a:fld>
            <a:endParaRPr lang="en-US" dirty="0"/>
          </a:p>
        </p:txBody>
      </p:sp>
      <p:sp>
        <p:nvSpPr>
          <p:cNvPr id="4" name="TextBox 3">
            <a:extLst>
              <a:ext uri="{FF2B5EF4-FFF2-40B4-BE49-F238E27FC236}">
                <a16:creationId xmlns:a16="http://schemas.microsoft.com/office/drawing/2014/main" id="{944F2456-42F4-2284-4BBD-1E9AA77BAA59}"/>
              </a:ext>
            </a:extLst>
          </p:cNvPr>
          <p:cNvSpPr txBox="1"/>
          <p:nvPr/>
        </p:nvSpPr>
        <p:spPr>
          <a:xfrm>
            <a:off x="9739922" y="986691"/>
            <a:ext cx="2149231"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n-US" dirty="0">
                <a:solidFill>
                  <a:schemeClr val="tx1">
                    <a:lumMod val="75000"/>
                    <a:lumOff val="25000"/>
                  </a:schemeClr>
                </a:solidFill>
                <a:ea typeface="+mn-lt"/>
                <a:cs typeface="+mn-lt"/>
              </a:rPr>
              <a:t>Administrators can access a comprehensive view of all bookings made.</a:t>
            </a:r>
            <a:endParaRPr lang="en-US" dirty="0">
              <a:solidFill>
                <a:schemeClr val="tx1">
                  <a:lumMod val="75000"/>
                  <a:lumOff val="25000"/>
                </a:schemeClr>
              </a:solidFill>
            </a:endParaRPr>
          </a:p>
          <a:p>
            <a:pPr>
              <a:buFont typeface="Arial"/>
              <a:buChar char="•"/>
            </a:pPr>
            <a:r>
              <a:rPr lang="en-US" dirty="0">
                <a:solidFill>
                  <a:schemeClr val="tx1">
                    <a:lumMod val="75000"/>
                    <a:lumOff val="25000"/>
                  </a:schemeClr>
                </a:solidFill>
                <a:ea typeface="+mn-lt"/>
                <a:cs typeface="+mn-lt"/>
              </a:rPr>
              <a:t>Monitor the status of bookings, available accommodations, and activities.</a:t>
            </a:r>
          </a:p>
          <a:p>
            <a:pPr>
              <a:buFont typeface="Arial"/>
              <a:buChar char="•"/>
            </a:pPr>
            <a:r>
              <a:rPr lang="en-US" dirty="0">
                <a:solidFill>
                  <a:schemeClr val="tx1">
                    <a:lumMod val="75000"/>
                    <a:lumOff val="25000"/>
                  </a:schemeClr>
                </a:solidFill>
                <a:ea typeface="+mn-lt"/>
                <a:cs typeface="+mn-lt"/>
              </a:rPr>
              <a:t>Enables effective management and allocation of resources.</a:t>
            </a:r>
          </a:p>
          <a:p>
            <a:pPr>
              <a:buFont typeface="Arial"/>
              <a:buChar char="•"/>
            </a:pPr>
            <a:endParaRPr lang="en-US" dirty="0">
              <a:solidFill>
                <a:schemeClr val="tx1">
                  <a:lumMod val="75000"/>
                  <a:lumOff val="25000"/>
                </a:schemeClr>
              </a:solidFill>
            </a:endParaRPr>
          </a:p>
        </p:txBody>
      </p:sp>
      <p:pic>
        <p:nvPicPr>
          <p:cNvPr id="2" name="Picture 1" descr="A screenshot of a computer&#10;&#10;Description automatically generated">
            <a:extLst>
              <a:ext uri="{FF2B5EF4-FFF2-40B4-BE49-F238E27FC236}">
                <a16:creationId xmlns:a16="http://schemas.microsoft.com/office/drawing/2014/main" id="{AD76F624-4346-0233-34B5-2312F0E373C7}"/>
              </a:ext>
            </a:extLst>
          </p:cNvPr>
          <p:cNvPicPr>
            <a:picLocks noChangeAspect="1"/>
          </p:cNvPicPr>
          <p:nvPr/>
        </p:nvPicPr>
        <p:blipFill>
          <a:blip r:embed="rId2"/>
          <a:stretch>
            <a:fillRect/>
          </a:stretch>
        </p:blipFill>
        <p:spPr>
          <a:xfrm>
            <a:off x="298938" y="1077050"/>
            <a:ext cx="8897815" cy="4283822"/>
          </a:xfrm>
          <a:prstGeom prst="rect">
            <a:avLst/>
          </a:prstGeom>
        </p:spPr>
      </p:pic>
    </p:spTree>
    <p:extLst>
      <p:ext uri="{BB962C8B-B14F-4D97-AF65-F5344CB8AC3E}">
        <p14:creationId xmlns:p14="http://schemas.microsoft.com/office/powerpoint/2010/main" val="1707743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769815" y="-142875"/>
            <a:ext cx="10515600" cy="1325563"/>
          </a:xfrm>
        </p:spPr>
        <p:txBody>
          <a:bodyPr/>
          <a:lstStyle/>
          <a:p>
            <a:r>
              <a:rPr lang="en-US"/>
              <a:t>my</a:t>
            </a:r>
            <a:r>
              <a:rPr lang="en-US" dirty="0"/>
              <a:t> bookings (admin)</a:t>
            </a:r>
          </a:p>
        </p:txBody>
      </p:sp>
      <p:sp>
        <p:nvSpPr>
          <p:cNvPr id="6" name="Date Placeholder 5">
            <a:extLst>
              <a:ext uri="{FF2B5EF4-FFF2-40B4-BE49-F238E27FC236}">
                <a16:creationId xmlns:a16="http://schemas.microsoft.com/office/drawing/2014/main" id="{3627CC26-34EF-4BB9-B289-9EC56B07D1E6}"/>
              </a:ext>
            </a:extLst>
          </p:cNvPr>
          <p:cNvSpPr>
            <a:spLocks noGrp="1"/>
          </p:cNvSpPr>
          <p:nvPr>
            <p:ph type="dt" sz="half" idx="10"/>
          </p:nvPr>
        </p:nvSpPr>
        <p:spPr>
          <a:xfrm>
            <a:off x="838200" y="6356350"/>
            <a:ext cx="2743200" cy="365125"/>
          </a:xfrm>
        </p:spPr>
        <p:txBody>
          <a:bodyPr/>
          <a:lstStyle/>
          <a:p>
            <a:r>
              <a:rPr lang="en-US" dirty="0"/>
              <a:t>20XX</a:t>
            </a:r>
          </a:p>
        </p:txBody>
      </p:sp>
      <p:sp>
        <p:nvSpPr>
          <p:cNvPr id="7" name="Footer Placeholder 6">
            <a:extLst>
              <a:ext uri="{FF2B5EF4-FFF2-40B4-BE49-F238E27FC236}">
                <a16:creationId xmlns:a16="http://schemas.microsoft.com/office/drawing/2014/main" id="{4E98E6AD-9D37-499C-898E-ED12AC36D31D}"/>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14</a:t>
            </a:fld>
            <a:endParaRPr lang="en-US" dirty="0"/>
          </a:p>
        </p:txBody>
      </p:sp>
      <p:sp>
        <p:nvSpPr>
          <p:cNvPr id="4" name="TextBox 3">
            <a:extLst>
              <a:ext uri="{FF2B5EF4-FFF2-40B4-BE49-F238E27FC236}">
                <a16:creationId xmlns:a16="http://schemas.microsoft.com/office/drawing/2014/main" id="{944F2456-42F4-2284-4BBD-1E9AA77BAA59}"/>
              </a:ext>
            </a:extLst>
          </p:cNvPr>
          <p:cNvSpPr txBox="1"/>
          <p:nvPr/>
        </p:nvSpPr>
        <p:spPr>
          <a:xfrm>
            <a:off x="9739922" y="986691"/>
            <a:ext cx="2149231"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n-US" dirty="0">
                <a:solidFill>
                  <a:schemeClr val="tx1">
                    <a:lumMod val="75000"/>
                    <a:lumOff val="25000"/>
                  </a:schemeClr>
                </a:solidFill>
                <a:ea typeface="+mn-lt"/>
                <a:cs typeface="+mn-lt"/>
              </a:rPr>
              <a:t>Registered users can view and manage their booked tours.</a:t>
            </a:r>
          </a:p>
          <a:p>
            <a:pPr>
              <a:buFont typeface="Arial"/>
              <a:buChar char="•"/>
            </a:pPr>
            <a:r>
              <a:rPr lang="en-US" dirty="0">
                <a:solidFill>
                  <a:schemeClr val="tx1">
                    <a:lumMod val="75000"/>
                    <a:lumOff val="25000"/>
                  </a:schemeClr>
                </a:solidFill>
                <a:ea typeface="+mn-lt"/>
                <a:cs typeface="+mn-lt"/>
              </a:rPr>
              <a:t>Access booking details, including dates, activities, and total cost.</a:t>
            </a:r>
          </a:p>
          <a:p>
            <a:pPr>
              <a:buFont typeface="Arial"/>
              <a:buChar char="•"/>
            </a:pPr>
            <a:r>
              <a:rPr lang="en-US" dirty="0">
                <a:solidFill>
                  <a:schemeClr val="tx1">
                    <a:lumMod val="75000"/>
                    <a:lumOff val="25000"/>
                  </a:schemeClr>
                </a:solidFill>
                <a:ea typeface="+mn-lt"/>
                <a:cs typeface="+mn-lt"/>
              </a:rPr>
              <a:t>Provides a convenient way to track and organize upcoming travels.</a:t>
            </a:r>
          </a:p>
          <a:p>
            <a:pPr>
              <a:buFont typeface="Arial"/>
              <a:buChar char="•"/>
            </a:pPr>
            <a:endParaRPr lang="en-US" dirty="0">
              <a:solidFill>
                <a:schemeClr val="tx1">
                  <a:lumMod val="75000"/>
                  <a:lumOff val="25000"/>
                </a:schemeClr>
              </a:solidFill>
            </a:endParaRPr>
          </a:p>
        </p:txBody>
      </p:sp>
      <p:pic>
        <p:nvPicPr>
          <p:cNvPr id="5" name="Picture 4" descr="A screenshot of a computer&#10;&#10;Description automatically generated">
            <a:extLst>
              <a:ext uri="{FF2B5EF4-FFF2-40B4-BE49-F238E27FC236}">
                <a16:creationId xmlns:a16="http://schemas.microsoft.com/office/drawing/2014/main" id="{C62D00FF-24BD-3080-D2BF-BE2F59E7E819}"/>
              </a:ext>
            </a:extLst>
          </p:cNvPr>
          <p:cNvPicPr>
            <a:picLocks noChangeAspect="1"/>
          </p:cNvPicPr>
          <p:nvPr/>
        </p:nvPicPr>
        <p:blipFill>
          <a:blip r:embed="rId2"/>
          <a:stretch>
            <a:fillRect/>
          </a:stretch>
        </p:blipFill>
        <p:spPr>
          <a:xfrm>
            <a:off x="240323" y="819196"/>
            <a:ext cx="9122508" cy="3646763"/>
          </a:xfrm>
          <a:prstGeom prst="rect">
            <a:avLst/>
          </a:prstGeom>
        </p:spPr>
      </p:pic>
    </p:spTree>
    <p:extLst>
      <p:ext uri="{BB962C8B-B14F-4D97-AF65-F5344CB8AC3E}">
        <p14:creationId xmlns:p14="http://schemas.microsoft.com/office/powerpoint/2010/main" val="451128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4810FC6-4358-610E-8E91-B8D0E440F2B3}"/>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B2F18E20-CCD1-85EA-55FE-BD7C9005AFA0}"/>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E034B5B2-DEC7-F67E-5E8B-41E42AB1DC3A}"/>
              </a:ext>
            </a:extLst>
          </p:cNvPr>
          <p:cNvSpPr>
            <a:spLocks noGrp="1"/>
          </p:cNvSpPr>
          <p:nvPr>
            <p:ph type="sldNum" sz="quarter" idx="12"/>
          </p:nvPr>
        </p:nvSpPr>
        <p:spPr/>
        <p:txBody>
          <a:bodyPr/>
          <a:lstStyle/>
          <a:p>
            <a:fld id="{A49DFD55-3C28-40EF-9E31-A92D2E4017FF}" type="slidenum">
              <a:rPr lang="en-US" smtClean="0"/>
              <a:pPr/>
              <a:t>15</a:t>
            </a:fld>
            <a:endParaRPr lang="en-US" dirty="0"/>
          </a:p>
        </p:txBody>
      </p:sp>
      <p:sp>
        <p:nvSpPr>
          <p:cNvPr id="9" name="Title 1">
            <a:extLst>
              <a:ext uri="{FF2B5EF4-FFF2-40B4-BE49-F238E27FC236}">
                <a16:creationId xmlns:a16="http://schemas.microsoft.com/office/drawing/2014/main" id="{86B43C57-213B-4304-243C-AEBA919B976D}"/>
              </a:ext>
            </a:extLst>
          </p:cNvPr>
          <p:cNvSpPr>
            <a:spLocks noGrp="1"/>
          </p:cNvSpPr>
          <p:nvPr>
            <p:ph type="title"/>
          </p:nvPr>
        </p:nvSpPr>
        <p:spPr>
          <a:xfrm>
            <a:off x="3479240" y="-739"/>
            <a:ext cx="5111750" cy="1204912"/>
          </a:xfrm>
        </p:spPr>
        <p:txBody>
          <a:bodyPr/>
          <a:lstStyle/>
          <a:p>
            <a:r>
              <a:rPr lang="en-US" dirty="0"/>
              <a:t>SUMMARY</a:t>
            </a:r>
          </a:p>
        </p:txBody>
      </p:sp>
      <p:sp>
        <p:nvSpPr>
          <p:cNvPr id="11" name="Text Placeholder 2">
            <a:extLst>
              <a:ext uri="{FF2B5EF4-FFF2-40B4-BE49-F238E27FC236}">
                <a16:creationId xmlns:a16="http://schemas.microsoft.com/office/drawing/2014/main" id="{6B864995-ACF8-9A63-9579-A854490ECC80}"/>
              </a:ext>
            </a:extLst>
          </p:cNvPr>
          <p:cNvSpPr txBox="1">
            <a:spLocks/>
          </p:cNvSpPr>
          <p:nvPr/>
        </p:nvSpPr>
        <p:spPr>
          <a:xfrm>
            <a:off x="1957884" y="860108"/>
            <a:ext cx="8296519" cy="1203204"/>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chemeClr val="tx1">
                    <a:lumMod val="75000"/>
                    <a:lumOff val="25000"/>
                  </a:schemeClr>
                </a:solidFill>
                <a:ea typeface="+mn-lt"/>
                <a:cs typeface="+mn-lt"/>
              </a:rPr>
              <a:t>Our Travel Booking Application offers a comprehensive suite of features to enhance the travel experience for both users and administrators. From seamless booking to efficient management, our application ensures a user-friendly and efficient journey.</a:t>
            </a:r>
            <a:endParaRPr lang="en-US" sz="1800" dirty="0">
              <a:solidFill>
                <a:schemeClr val="tx1">
                  <a:lumMod val="75000"/>
                  <a:lumOff val="25000"/>
                </a:schemeClr>
              </a:solidFill>
            </a:endParaRPr>
          </a:p>
          <a:p>
            <a:r>
              <a:rPr lang="en-US" sz="1800" b="1" dirty="0">
                <a:solidFill>
                  <a:schemeClr val="tx1">
                    <a:lumMod val="75000"/>
                    <a:lumOff val="25000"/>
                  </a:schemeClr>
                </a:solidFill>
                <a:ea typeface="+mn-lt"/>
                <a:cs typeface="+mn-lt"/>
              </a:rPr>
              <a:t>Key Modules:</a:t>
            </a:r>
            <a:endParaRPr lang="en-US" sz="1800" dirty="0">
              <a:solidFill>
                <a:schemeClr val="tx1">
                  <a:lumMod val="75000"/>
                  <a:lumOff val="25000"/>
                </a:schemeClr>
              </a:solidFill>
            </a:endParaRPr>
          </a:p>
          <a:p>
            <a:r>
              <a:rPr lang="en-US" sz="1800" b="1" dirty="0">
                <a:solidFill>
                  <a:schemeClr val="tx1">
                    <a:lumMod val="75000"/>
                    <a:lumOff val="25000"/>
                  </a:schemeClr>
                </a:solidFill>
                <a:ea typeface="+mn-lt"/>
                <a:cs typeface="+mn-lt"/>
              </a:rPr>
              <a:t>Login and Signup:</a:t>
            </a:r>
            <a:r>
              <a:rPr lang="en-US" sz="1800" dirty="0">
                <a:solidFill>
                  <a:schemeClr val="tx1">
                    <a:lumMod val="75000"/>
                    <a:lumOff val="25000"/>
                  </a:schemeClr>
                </a:solidFill>
                <a:ea typeface="+mn-lt"/>
                <a:cs typeface="+mn-lt"/>
              </a:rPr>
              <a:t> Secure access and personalized registration for users.</a:t>
            </a:r>
          </a:p>
          <a:p>
            <a:r>
              <a:rPr lang="en-US" sz="1800" b="1" dirty="0">
                <a:solidFill>
                  <a:schemeClr val="tx1">
                    <a:lumMod val="75000"/>
                    <a:lumOff val="25000"/>
                  </a:schemeClr>
                </a:solidFill>
                <a:ea typeface="+mn-lt"/>
                <a:cs typeface="+mn-lt"/>
              </a:rPr>
              <a:t>Browse Tours:</a:t>
            </a:r>
            <a:r>
              <a:rPr lang="en-US" sz="1800" dirty="0">
                <a:solidFill>
                  <a:schemeClr val="tx1">
                    <a:lumMod val="75000"/>
                    <a:lumOff val="25000"/>
                  </a:schemeClr>
                </a:solidFill>
                <a:ea typeface="+mn-lt"/>
                <a:cs typeface="+mn-lt"/>
              </a:rPr>
              <a:t> Discover a variety of travel packages based on preferences.</a:t>
            </a:r>
            <a:endParaRPr lang="en-US" sz="1800" dirty="0">
              <a:solidFill>
                <a:schemeClr val="tx1">
                  <a:lumMod val="75000"/>
                  <a:lumOff val="25000"/>
                </a:schemeClr>
              </a:solidFill>
            </a:endParaRPr>
          </a:p>
          <a:p>
            <a:r>
              <a:rPr lang="en-US" sz="1800" b="1" dirty="0">
                <a:solidFill>
                  <a:schemeClr val="tx1">
                    <a:lumMod val="75000"/>
                    <a:lumOff val="25000"/>
                  </a:schemeClr>
                </a:solidFill>
                <a:ea typeface="+mn-lt"/>
                <a:cs typeface="+mn-lt"/>
              </a:rPr>
              <a:t>Book Tour:</a:t>
            </a:r>
            <a:r>
              <a:rPr lang="en-US" sz="1800" dirty="0">
                <a:solidFill>
                  <a:schemeClr val="tx1">
                    <a:lumMod val="75000"/>
                    <a:lumOff val="25000"/>
                  </a:schemeClr>
                </a:solidFill>
                <a:ea typeface="+mn-lt"/>
                <a:cs typeface="+mn-lt"/>
              </a:rPr>
              <a:t> Effortlessly customize and confirm travel arrangements.</a:t>
            </a:r>
            <a:endParaRPr lang="en-US" sz="1800" dirty="0">
              <a:solidFill>
                <a:schemeClr val="tx1">
                  <a:lumMod val="75000"/>
                  <a:lumOff val="25000"/>
                </a:schemeClr>
              </a:solidFill>
            </a:endParaRPr>
          </a:p>
          <a:p>
            <a:r>
              <a:rPr lang="en-US" sz="1800" b="1" dirty="0">
                <a:solidFill>
                  <a:schemeClr val="tx1">
                    <a:lumMod val="75000"/>
                    <a:lumOff val="25000"/>
                  </a:schemeClr>
                </a:solidFill>
                <a:ea typeface="+mn-lt"/>
                <a:cs typeface="+mn-lt"/>
              </a:rPr>
              <a:t>Create Tour:</a:t>
            </a:r>
            <a:r>
              <a:rPr lang="en-US" sz="1800" dirty="0">
                <a:solidFill>
                  <a:schemeClr val="tx1">
                    <a:lumMod val="75000"/>
                    <a:lumOff val="25000"/>
                  </a:schemeClr>
                </a:solidFill>
                <a:ea typeface="+mn-lt"/>
                <a:cs typeface="+mn-lt"/>
              </a:rPr>
              <a:t> Empower travel agencies to showcase new packages.</a:t>
            </a:r>
            <a:endParaRPr lang="en-US" sz="1800" dirty="0">
              <a:solidFill>
                <a:schemeClr val="tx1">
                  <a:lumMod val="75000"/>
                  <a:lumOff val="25000"/>
                </a:schemeClr>
              </a:solidFill>
            </a:endParaRPr>
          </a:p>
          <a:p>
            <a:r>
              <a:rPr lang="en-US" sz="1800" b="1" dirty="0">
                <a:solidFill>
                  <a:schemeClr val="tx1">
                    <a:lumMod val="75000"/>
                    <a:lumOff val="25000"/>
                  </a:schemeClr>
                </a:solidFill>
                <a:ea typeface="+mn-lt"/>
                <a:cs typeface="+mn-lt"/>
              </a:rPr>
              <a:t>My Bookings:</a:t>
            </a:r>
            <a:r>
              <a:rPr lang="en-US" sz="1800" dirty="0">
                <a:solidFill>
                  <a:schemeClr val="tx1">
                    <a:lumMod val="75000"/>
                    <a:lumOff val="25000"/>
                  </a:schemeClr>
                </a:solidFill>
                <a:ea typeface="+mn-lt"/>
                <a:cs typeface="+mn-lt"/>
              </a:rPr>
              <a:t> Manage and track individual booked tours.</a:t>
            </a:r>
            <a:endParaRPr lang="en-US" sz="1800" dirty="0">
              <a:solidFill>
                <a:schemeClr val="tx1">
                  <a:lumMod val="75000"/>
                  <a:lumOff val="25000"/>
                </a:schemeClr>
              </a:solidFill>
            </a:endParaRPr>
          </a:p>
          <a:p>
            <a:r>
              <a:rPr lang="en-US" sz="1800" b="1" dirty="0">
                <a:solidFill>
                  <a:schemeClr val="tx1">
                    <a:lumMod val="75000"/>
                    <a:lumOff val="25000"/>
                  </a:schemeClr>
                </a:solidFill>
                <a:ea typeface="+mn-lt"/>
                <a:cs typeface="+mn-lt"/>
              </a:rPr>
              <a:t>All Bookings:</a:t>
            </a:r>
            <a:r>
              <a:rPr lang="en-US" sz="1800" dirty="0">
                <a:solidFill>
                  <a:schemeClr val="tx1">
                    <a:lumMod val="75000"/>
                    <a:lumOff val="25000"/>
                  </a:schemeClr>
                </a:solidFill>
                <a:ea typeface="+mn-lt"/>
                <a:cs typeface="+mn-lt"/>
              </a:rPr>
              <a:t> Administrators oversee and optimize resource allocation.</a:t>
            </a:r>
            <a:endParaRPr lang="en-US" sz="1800" dirty="0">
              <a:solidFill>
                <a:schemeClr val="tx1">
                  <a:lumMod val="75000"/>
                  <a:lumOff val="25000"/>
                </a:schemeClr>
              </a:solidFill>
            </a:endParaRPr>
          </a:p>
          <a:p>
            <a:r>
              <a:rPr lang="en-US" sz="1800" b="1" dirty="0">
                <a:solidFill>
                  <a:schemeClr val="tx1">
                    <a:lumMod val="75000"/>
                    <a:lumOff val="25000"/>
                  </a:schemeClr>
                </a:solidFill>
                <a:ea typeface="+mn-lt"/>
                <a:cs typeface="+mn-lt"/>
              </a:rPr>
              <a:t>Fetch Users:</a:t>
            </a:r>
            <a:r>
              <a:rPr lang="en-US" sz="1800" dirty="0">
                <a:solidFill>
                  <a:schemeClr val="tx1">
                    <a:lumMod val="75000"/>
                    <a:lumOff val="25000"/>
                  </a:schemeClr>
                </a:solidFill>
                <a:ea typeface="+mn-lt"/>
                <a:cs typeface="+mn-lt"/>
              </a:rPr>
              <a:t> Admins access user profiles for personalized support.</a:t>
            </a:r>
            <a:endParaRPr lang="en-US" sz="1800" dirty="0">
              <a:solidFill>
                <a:schemeClr val="tx1">
                  <a:lumMod val="75000"/>
                  <a:lumOff val="25000"/>
                </a:schemeClr>
              </a:solidFill>
            </a:endParaRPr>
          </a:p>
          <a:p>
            <a:r>
              <a:rPr lang="en-US" sz="1800" dirty="0">
                <a:solidFill>
                  <a:schemeClr val="tx1">
                    <a:lumMod val="75000"/>
                    <a:lumOff val="25000"/>
                  </a:schemeClr>
                </a:solidFill>
                <a:ea typeface="+mn-lt"/>
                <a:cs typeface="+mn-lt"/>
              </a:rPr>
              <a:t>With our intuitive interface, efficient booking process, and robust administrative tools, our Travel Booking Application aims to redefine the travel booking experience, ensuring convenience, choice, and memorable journeys for all.</a:t>
            </a:r>
          </a:p>
          <a:p>
            <a:r>
              <a:rPr lang="en-US" sz="1800" dirty="0">
                <a:solidFill>
                  <a:schemeClr val="tx1">
                    <a:lumMod val="75000"/>
                    <a:lumOff val="25000"/>
                  </a:schemeClr>
                </a:solidFill>
                <a:ea typeface="+mn-lt"/>
                <a:cs typeface="+mn-lt"/>
              </a:rPr>
              <a:t>Feel free to add relevant graphics, branding elements, and transition effects to make your summary slide visually engaging and impactful.</a:t>
            </a:r>
            <a:endParaRPr lang="en-US" sz="1800" dirty="0">
              <a:solidFill>
                <a:schemeClr val="tx1">
                  <a:lumMod val="75000"/>
                  <a:lumOff val="25000"/>
                </a:schemeClr>
              </a:solidFill>
            </a:endParaRPr>
          </a:p>
          <a:p>
            <a:endParaRPr lang="en-US" sz="1800" dirty="0">
              <a:solidFill>
                <a:schemeClr val="tx1">
                  <a:lumMod val="75000"/>
                  <a:lumOff val="25000"/>
                </a:schemeClr>
              </a:solidFill>
            </a:endParaRPr>
          </a:p>
        </p:txBody>
      </p:sp>
    </p:spTree>
    <p:extLst>
      <p:ext uri="{BB962C8B-B14F-4D97-AF65-F5344CB8AC3E}">
        <p14:creationId xmlns:p14="http://schemas.microsoft.com/office/powerpoint/2010/main" val="1538774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2A786-41E1-ECE7-59B9-229F987A03D4}"/>
              </a:ext>
            </a:extLst>
          </p:cNvPr>
          <p:cNvSpPr>
            <a:spLocks noGrp="1"/>
          </p:cNvSpPr>
          <p:nvPr>
            <p:ph type="title"/>
          </p:nvPr>
        </p:nvSpPr>
        <p:spPr>
          <a:xfrm>
            <a:off x="838200" y="2836740"/>
            <a:ext cx="10515600" cy="1325563"/>
          </a:xfrm>
        </p:spPr>
        <p:txBody>
          <a:bodyPr>
            <a:normAutofit/>
          </a:bodyPr>
          <a:lstStyle/>
          <a:p>
            <a:r>
              <a:rPr lang="en-US" sz="4400"/>
              <a:t>Thank you</a:t>
            </a:r>
          </a:p>
        </p:txBody>
      </p:sp>
      <p:sp>
        <p:nvSpPr>
          <p:cNvPr id="4" name="Date Placeholder 3">
            <a:extLst>
              <a:ext uri="{FF2B5EF4-FFF2-40B4-BE49-F238E27FC236}">
                <a16:creationId xmlns:a16="http://schemas.microsoft.com/office/drawing/2014/main" id="{5F8381E6-19AE-1D8E-A69C-A8189A7A92E5}"/>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128730A-3A0F-FD92-9FF4-BFF0D12B5CEE}"/>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00C34A2-410F-2230-C2BB-28506781CDE2}"/>
              </a:ext>
            </a:extLst>
          </p:cNvPr>
          <p:cNvSpPr>
            <a:spLocks noGrp="1"/>
          </p:cNvSpPr>
          <p:nvPr>
            <p:ph type="sldNum" sz="quarter" idx="12"/>
          </p:nvPr>
        </p:nvSpPr>
        <p:spPr/>
        <p:txBody>
          <a:bodyPr/>
          <a:lstStyle/>
          <a:p>
            <a:fld id="{A49DFD55-3C28-40EF-9E31-A92D2E4017FF}" type="slidenum">
              <a:rPr lang="en-US" smtClean="0"/>
              <a:pPr/>
              <a:t>16</a:t>
            </a:fld>
            <a:endParaRPr lang="en-US" dirty="0"/>
          </a:p>
        </p:txBody>
      </p:sp>
    </p:spTree>
    <p:extLst>
      <p:ext uri="{BB962C8B-B14F-4D97-AF65-F5344CB8AC3E}">
        <p14:creationId xmlns:p14="http://schemas.microsoft.com/office/powerpoint/2010/main" val="2884164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07016" y="-282667"/>
            <a:ext cx="5201397" cy="989760"/>
          </a:xfrm>
        </p:spPr>
        <p:txBody>
          <a:bodyPr/>
          <a:lstStyle/>
          <a:p>
            <a:r>
              <a:rPr lang="en-US" dirty="0"/>
              <a:t>INTRODUCTION</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11613" y="808159"/>
            <a:ext cx="6586903" cy="4133972"/>
          </a:xfrm>
        </p:spPr>
        <p:txBody>
          <a:bodyPr vert="horz" lIns="91440" tIns="45720" rIns="91440" bIns="45720" rtlCol="0" anchor="t">
            <a:noAutofit/>
          </a:bodyPr>
          <a:lstStyle/>
          <a:p>
            <a:r>
              <a:rPr lang="en-US" sz="1600" dirty="0">
                <a:solidFill>
                  <a:schemeClr val="tx1">
                    <a:lumMod val="75000"/>
                    <a:lumOff val="25000"/>
                  </a:schemeClr>
                </a:solidFill>
                <a:ea typeface="+mn-lt"/>
                <a:cs typeface="+mn-lt"/>
              </a:rPr>
              <a:t>As the world becomes more interconnected, travelers seek simplicity, convenience, and security in their journeys. Our Travel Booking System answers this call, reimagining the travel planning process. Through intuitive user interfaces, secure payment gateways, and comprehensive search and booking capabilities, we have created a platform that empowers users to curate their dream vacations effortlessly.</a:t>
            </a:r>
            <a:endParaRPr lang="en-US" sz="1600">
              <a:solidFill>
                <a:schemeClr val="tx1">
                  <a:lumMod val="75000"/>
                  <a:lumOff val="25000"/>
                </a:schemeClr>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20XX</a:t>
            </a:r>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2463800" y="6356350"/>
            <a:ext cx="3479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3571516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07016" y="-282667"/>
            <a:ext cx="5201397" cy="989760"/>
          </a:xfrm>
        </p:spPr>
        <p:txBody>
          <a:bodyPr/>
          <a:lstStyle/>
          <a:p>
            <a:r>
              <a:rPr lang="en-US"/>
              <a:t>Purpose</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306998" y="1296620"/>
            <a:ext cx="9185518" cy="5941279"/>
          </a:xfrm>
        </p:spPr>
        <p:txBody>
          <a:bodyPr vert="horz" lIns="91440" tIns="45720" rIns="91440" bIns="45720" rtlCol="0" anchor="t">
            <a:noAutofit/>
          </a:bodyPr>
          <a:lstStyle/>
          <a:p>
            <a:r>
              <a:rPr lang="en-US" dirty="0">
                <a:solidFill>
                  <a:schemeClr val="tx1">
                    <a:lumMod val="75000"/>
                    <a:lumOff val="25000"/>
                  </a:schemeClr>
                </a:solidFill>
                <a:ea typeface="+mn-lt"/>
                <a:cs typeface="+mn-lt"/>
              </a:rPr>
              <a:t>The purpose of our Travel Booking Application is to revolutionize the way individuals plan, book, and experience their travel journeys. In a world where time and convenience are paramount, our application aims to:</a:t>
            </a:r>
            <a:endParaRPr lang="en-US" dirty="0">
              <a:solidFill>
                <a:schemeClr val="tx1">
                  <a:lumMod val="75000"/>
                  <a:lumOff val="25000"/>
                </a:schemeClr>
              </a:solidFill>
            </a:endParaRPr>
          </a:p>
          <a:p>
            <a:r>
              <a:rPr lang="en-US" b="1" dirty="0">
                <a:solidFill>
                  <a:schemeClr val="tx1">
                    <a:lumMod val="75000"/>
                    <a:lumOff val="25000"/>
                  </a:schemeClr>
                </a:solidFill>
                <a:ea typeface="+mn-lt"/>
                <a:cs typeface="+mn-lt"/>
              </a:rPr>
              <a:t>Streamline Travel Planning:</a:t>
            </a:r>
            <a:r>
              <a:rPr lang="en-US" dirty="0">
                <a:solidFill>
                  <a:schemeClr val="tx1">
                    <a:lumMod val="75000"/>
                    <a:lumOff val="25000"/>
                  </a:schemeClr>
                </a:solidFill>
                <a:ea typeface="+mn-lt"/>
                <a:cs typeface="+mn-lt"/>
              </a:rPr>
              <a:t> The application simplifies the entire travel planning process, from exploring destinations to booking accommodations and activities. Users can access a comprehensive range of options, tailored to their preferences, in one convenient platform.</a:t>
            </a:r>
            <a:endParaRPr lang="en-US" dirty="0">
              <a:solidFill>
                <a:schemeClr val="tx1">
                  <a:lumMod val="75000"/>
                  <a:lumOff val="25000"/>
                </a:schemeClr>
              </a:solidFill>
            </a:endParaRPr>
          </a:p>
          <a:p>
            <a:r>
              <a:rPr lang="en-US" b="1" dirty="0">
                <a:solidFill>
                  <a:schemeClr val="tx1">
                    <a:lumMod val="75000"/>
                    <a:lumOff val="25000"/>
                  </a:schemeClr>
                </a:solidFill>
                <a:ea typeface="+mn-lt"/>
                <a:cs typeface="+mn-lt"/>
              </a:rPr>
              <a:t>Enhance User Experience:</a:t>
            </a:r>
            <a:r>
              <a:rPr lang="en-US" dirty="0">
                <a:solidFill>
                  <a:schemeClr val="tx1">
                    <a:lumMod val="75000"/>
                    <a:lumOff val="25000"/>
                  </a:schemeClr>
                </a:solidFill>
                <a:ea typeface="+mn-lt"/>
                <a:cs typeface="+mn-lt"/>
              </a:rPr>
              <a:t> By offering an intuitive and user-friendly interface, the application ensures a seamless and enjoyable experience for travelers. It eliminates the complexities often associated with travel planning, making it accessible to individuals of all tech-savviness levels.</a:t>
            </a:r>
            <a:endParaRPr lang="en-US" dirty="0">
              <a:solidFill>
                <a:schemeClr val="tx1">
                  <a:lumMod val="75000"/>
                  <a:lumOff val="25000"/>
                </a:schemeClr>
              </a:solidFill>
            </a:endParaRPr>
          </a:p>
          <a:p>
            <a:r>
              <a:rPr lang="en-US" b="1" dirty="0">
                <a:solidFill>
                  <a:schemeClr val="tx1">
                    <a:lumMod val="75000"/>
                    <a:lumOff val="25000"/>
                  </a:schemeClr>
                </a:solidFill>
                <a:ea typeface="+mn-lt"/>
                <a:cs typeface="+mn-lt"/>
              </a:rPr>
              <a:t>Provide Real-Time Information:</a:t>
            </a:r>
            <a:r>
              <a:rPr lang="en-US" dirty="0">
                <a:solidFill>
                  <a:schemeClr val="tx1">
                    <a:lumMod val="75000"/>
                    <a:lumOff val="25000"/>
                  </a:schemeClr>
                </a:solidFill>
                <a:ea typeface="+mn-lt"/>
                <a:cs typeface="+mn-lt"/>
              </a:rPr>
              <a:t> Our application keeps travelers informed with real-time updates on flight availability, hotel vacancies, and activity schedules. This ensures that users are always equipped with the latest information to make informed decisions.</a:t>
            </a:r>
            <a:endParaRPr lang="en-US" dirty="0">
              <a:solidFill>
                <a:schemeClr val="tx1">
                  <a:lumMod val="75000"/>
                  <a:lumOff val="25000"/>
                </a:schemeClr>
              </a:solidFill>
            </a:endParaRPr>
          </a:p>
          <a:p>
            <a:r>
              <a:rPr lang="en-US" b="1" dirty="0">
                <a:solidFill>
                  <a:schemeClr val="tx1">
                    <a:lumMod val="75000"/>
                    <a:lumOff val="25000"/>
                  </a:schemeClr>
                </a:solidFill>
                <a:ea typeface="+mn-lt"/>
                <a:cs typeface="+mn-lt"/>
              </a:rPr>
              <a:t>Secure and Efficient Payments:</a:t>
            </a:r>
            <a:r>
              <a:rPr lang="en-US" dirty="0">
                <a:solidFill>
                  <a:schemeClr val="tx1">
                    <a:lumMod val="75000"/>
                    <a:lumOff val="25000"/>
                  </a:schemeClr>
                </a:solidFill>
                <a:ea typeface="+mn-lt"/>
                <a:cs typeface="+mn-lt"/>
              </a:rPr>
              <a:t> With integrated secure payment gateways, users can confidently make payments for bookings, eliminating concerns about online transactions. The application provides a hassle-free way to complete bookings and manage financial transactions.</a:t>
            </a:r>
          </a:p>
          <a:p>
            <a:endParaRPr lang="en-US" dirty="0">
              <a:solidFill>
                <a:schemeClr val="tx1">
                  <a:lumMod val="75000"/>
                  <a:lumOff val="25000"/>
                </a:schemeClr>
              </a:solidFill>
            </a:endParaRPr>
          </a:p>
        </p:txBody>
      </p:sp>
      <p:sp>
        <p:nvSpPr>
          <p:cNvPr id="4" name="Date Placeholder 3">
            <a:extLst>
              <a:ext uri="{FF2B5EF4-FFF2-40B4-BE49-F238E27FC236}">
                <a16:creationId xmlns:a16="http://schemas.microsoft.com/office/drawing/2014/main" id="{70E12647-CCB2-45E2-A9CB-A868F490497E}"/>
              </a:ext>
            </a:extLst>
          </p:cNvPr>
          <p:cNvSpPr>
            <a:spLocks noGrp="1"/>
          </p:cNvSpPr>
          <p:nvPr>
            <p:ph type="dt" sz="half" idx="10"/>
          </p:nvPr>
        </p:nvSpPr>
        <p:spPr>
          <a:xfrm>
            <a:off x="838200" y="6356350"/>
            <a:ext cx="1219200" cy="365125"/>
          </a:xfrm>
        </p:spPr>
        <p:txBody>
          <a:bodyPr/>
          <a:lstStyle/>
          <a:p>
            <a:r>
              <a:rPr lang="en-US" dirty="0"/>
              <a:t>20XX</a:t>
            </a:r>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2463800" y="6356350"/>
            <a:ext cx="3479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spTree>
    <p:extLst>
      <p:ext uri="{BB962C8B-B14F-4D97-AF65-F5344CB8AC3E}">
        <p14:creationId xmlns:p14="http://schemas.microsoft.com/office/powerpoint/2010/main" val="16963533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769815" y="-142875"/>
            <a:ext cx="10515600" cy="1325563"/>
          </a:xfrm>
        </p:spPr>
        <p:txBody>
          <a:bodyPr/>
          <a:lstStyle/>
          <a:p>
            <a:r>
              <a:rPr lang="en-US"/>
              <a:t>Technologies used</a:t>
            </a:r>
          </a:p>
        </p:txBody>
      </p:sp>
      <p:sp>
        <p:nvSpPr>
          <p:cNvPr id="6" name="Date Placeholder 5">
            <a:extLst>
              <a:ext uri="{FF2B5EF4-FFF2-40B4-BE49-F238E27FC236}">
                <a16:creationId xmlns:a16="http://schemas.microsoft.com/office/drawing/2014/main" id="{3627CC26-34EF-4BB9-B289-9EC56B07D1E6}"/>
              </a:ext>
            </a:extLst>
          </p:cNvPr>
          <p:cNvSpPr>
            <a:spLocks noGrp="1"/>
          </p:cNvSpPr>
          <p:nvPr>
            <p:ph type="dt" sz="half" idx="10"/>
          </p:nvPr>
        </p:nvSpPr>
        <p:spPr>
          <a:xfrm>
            <a:off x="838200" y="6356350"/>
            <a:ext cx="2743200" cy="365125"/>
          </a:xfrm>
        </p:spPr>
        <p:txBody>
          <a:bodyPr/>
          <a:lstStyle/>
          <a:p>
            <a:r>
              <a:rPr lang="en-US" dirty="0"/>
              <a:t>20XX</a:t>
            </a:r>
          </a:p>
        </p:txBody>
      </p:sp>
      <p:sp>
        <p:nvSpPr>
          <p:cNvPr id="7" name="Footer Placeholder 6">
            <a:extLst>
              <a:ext uri="{FF2B5EF4-FFF2-40B4-BE49-F238E27FC236}">
                <a16:creationId xmlns:a16="http://schemas.microsoft.com/office/drawing/2014/main" id="{4E98E6AD-9D37-499C-898E-ED12AC36D31D}"/>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a:t>
            </a:fld>
            <a:endParaRPr lang="en-US" dirty="0"/>
          </a:p>
        </p:txBody>
      </p:sp>
      <p:sp>
        <p:nvSpPr>
          <p:cNvPr id="53" name="TextBox 52">
            <a:extLst>
              <a:ext uri="{FF2B5EF4-FFF2-40B4-BE49-F238E27FC236}">
                <a16:creationId xmlns:a16="http://schemas.microsoft.com/office/drawing/2014/main" id="{C91E1DED-36EF-DCE5-8B73-CBF520A6511B}"/>
              </a:ext>
            </a:extLst>
          </p:cNvPr>
          <p:cNvSpPr txBox="1"/>
          <p:nvPr/>
        </p:nvSpPr>
        <p:spPr>
          <a:xfrm>
            <a:off x="517770" y="996462"/>
            <a:ext cx="11342076"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rtl="0"/>
            <a:r>
              <a:rPr lang="en-IN" sz="2400" kern="1200">
                <a:solidFill>
                  <a:schemeClr val="tx1"/>
                </a:solidFill>
                <a:latin typeface="Cambria"/>
                <a:ea typeface="Cambria"/>
                <a:cs typeface="Times New Roman"/>
              </a:rPr>
              <a:t>We used Java Spring-Boot as backend and React JS as Frontend in our Project.</a:t>
            </a:r>
          </a:p>
          <a:p>
            <a:pPr algn="just" rtl="0"/>
            <a:endParaRPr lang="en-IN"/>
          </a:p>
          <a:p>
            <a:pPr algn="just" rtl="0"/>
            <a:r>
              <a:rPr lang="en-US" sz="2400" b="1" i="0" kern="1200">
                <a:solidFill>
                  <a:schemeClr val="tx2"/>
                </a:solidFill>
                <a:latin typeface="Cambria"/>
                <a:ea typeface="Cambria"/>
                <a:cs typeface="Times New Roman"/>
              </a:rPr>
              <a:t>Spring-Boot :–</a:t>
            </a:r>
            <a:r>
              <a:rPr lang="en-US" sz="2400" b="0" i="0" kern="1200">
                <a:solidFill>
                  <a:schemeClr val="tx2"/>
                </a:solidFill>
                <a:latin typeface="Cambria"/>
                <a:ea typeface="Cambria"/>
                <a:cs typeface="Times New Roman"/>
              </a:rPr>
              <a:t> </a:t>
            </a:r>
          </a:p>
          <a:p>
            <a:pPr algn="just" rtl="0"/>
            <a:r>
              <a:rPr lang="en-US" sz="2400" b="0" i="0" kern="1200">
                <a:solidFill>
                  <a:srgbClr val="202124"/>
                </a:solidFill>
                <a:latin typeface="Cambria"/>
                <a:ea typeface="Cambria"/>
                <a:cs typeface="Times New Roman"/>
              </a:rPr>
              <a:t>	</a:t>
            </a:r>
            <a:r>
              <a:rPr lang="en-US" sz="2400" b="0" i="0" kern="1200">
                <a:solidFill>
                  <a:schemeClr val="tx1"/>
                </a:solidFill>
                <a:latin typeface="Cambria"/>
                <a:ea typeface="Cambria"/>
                <a:cs typeface="Times New Roman"/>
              </a:rPr>
              <a:t>The main goal of the </a:t>
            </a:r>
            <a:r>
              <a:rPr lang="en-US" sz="2400" b="1" i="0" kern="1200">
                <a:solidFill>
                  <a:schemeClr val="tx1"/>
                </a:solidFill>
                <a:latin typeface="Cambria"/>
                <a:ea typeface="Cambria"/>
                <a:cs typeface="Times New Roman"/>
              </a:rPr>
              <a:t>Spring Boot</a:t>
            </a:r>
            <a:r>
              <a:rPr lang="en-US" sz="2400" b="0" i="0" kern="1200">
                <a:solidFill>
                  <a:schemeClr val="tx1"/>
                </a:solidFill>
                <a:latin typeface="Cambria"/>
                <a:ea typeface="Cambria"/>
                <a:cs typeface="Times New Roman"/>
              </a:rPr>
              <a:t> framework is to reduce overall development time and increase efficiency</a:t>
            </a:r>
            <a:r>
              <a:rPr lang="en-US" sz="2400" b="0" i="0" kern="1200">
                <a:solidFill>
                  <a:srgbClr val="202124"/>
                </a:solidFill>
                <a:latin typeface="Cambria"/>
                <a:ea typeface="Cambria"/>
                <a:cs typeface="Times New Roman"/>
              </a:rPr>
              <a:t>.</a:t>
            </a:r>
            <a:r>
              <a:rPr lang="en-US" sz="2400" kern="1200">
                <a:solidFill>
                  <a:schemeClr val="bg1"/>
                </a:solidFill>
                <a:latin typeface="Cambria"/>
                <a:ea typeface="Cambria"/>
                <a:cs typeface="+mn-cs"/>
              </a:rPr>
              <a:t> </a:t>
            </a:r>
            <a:r>
              <a:rPr lang="en-US" sz="2400" kern="1200">
                <a:solidFill>
                  <a:schemeClr val="tx1"/>
                </a:solidFill>
                <a:latin typeface="Cambria"/>
                <a:ea typeface="Cambria"/>
                <a:cs typeface="+mn-cs"/>
              </a:rPr>
              <a:t>React has become the first choice for frontend because it gives developers the ability to work with a virtual browser (more friendly than the real browser). Also, a JavaScript developer can become a productive developer in a few hours because there is a small API to learn, a few functions, and how to use them…</a:t>
            </a:r>
          </a:p>
          <a:p>
            <a:pPr algn="just" rtl="0"/>
            <a:endParaRPr lang="en-IN"/>
          </a:p>
          <a:p>
            <a:pPr algn="just" rtl="0"/>
            <a:r>
              <a:rPr lang="en-US" sz="2400" b="1" kern="1200">
                <a:solidFill>
                  <a:schemeClr val="tx2"/>
                </a:solidFill>
                <a:latin typeface="Cambria"/>
                <a:ea typeface="Cambria"/>
                <a:cs typeface="Times New Roman"/>
              </a:rPr>
              <a:t>React</a:t>
            </a:r>
            <a:r>
              <a:rPr lang="en-US" sz="2400" kern="1200">
                <a:solidFill>
                  <a:schemeClr val="tx2"/>
                </a:solidFill>
                <a:latin typeface="Cambria"/>
                <a:ea typeface="Cambria"/>
                <a:cs typeface="Times New Roman"/>
              </a:rPr>
              <a:t> </a:t>
            </a:r>
            <a:r>
              <a:rPr lang="en-US" sz="2400" b="1" kern="1200">
                <a:solidFill>
                  <a:schemeClr val="tx2"/>
                </a:solidFill>
                <a:latin typeface="Cambria"/>
                <a:ea typeface="Cambria"/>
                <a:cs typeface="Times New Roman"/>
              </a:rPr>
              <a:t>:–</a:t>
            </a:r>
            <a:r>
              <a:rPr lang="en-US" sz="2400" kern="1200">
                <a:solidFill>
                  <a:schemeClr val="tx2"/>
                </a:solidFill>
                <a:latin typeface="Cambria"/>
                <a:ea typeface="Cambria"/>
                <a:cs typeface="Times New Roman"/>
              </a:rPr>
              <a:t> </a:t>
            </a:r>
          </a:p>
          <a:p>
            <a:pPr algn="l" rtl="0"/>
            <a:r>
              <a:rPr lang="en-US" sz="2400" b="1" i="0" kern="1200">
                <a:solidFill>
                  <a:srgbClr val="202124"/>
                </a:solidFill>
                <a:latin typeface="Cambria"/>
                <a:ea typeface="Cambria"/>
                <a:cs typeface="Times New Roman"/>
              </a:rPr>
              <a:t>	</a:t>
            </a:r>
            <a:r>
              <a:rPr lang="en-US" sz="2400" b="1" i="0" kern="1200">
                <a:solidFill>
                  <a:schemeClr val="tx1"/>
                </a:solidFill>
                <a:latin typeface="Cambria"/>
                <a:ea typeface="Cambria"/>
                <a:cs typeface="Times New Roman"/>
              </a:rPr>
              <a:t>React</a:t>
            </a:r>
            <a:r>
              <a:rPr lang="en-US" sz="2400" b="0" i="0" kern="1200">
                <a:solidFill>
                  <a:schemeClr val="tx1"/>
                </a:solidFill>
                <a:latin typeface="Cambria"/>
                <a:ea typeface="Cambria"/>
                <a:cs typeface="Times New Roman"/>
              </a:rPr>
              <a:t> allows developers to create large web applications that can change data, without reloading the page. The main purpose of </a:t>
            </a:r>
            <a:r>
              <a:rPr lang="en-US" sz="2400" b="1" i="0" kern="1200">
                <a:solidFill>
                  <a:schemeClr val="tx1"/>
                </a:solidFill>
                <a:latin typeface="Cambria"/>
                <a:ea typeface="Cambria"/>
                <a:cs typeface="Times New Roman"/>
              </a:rPr>
              <a:t>React</a:t>
            </a:r>
            <a:r>
              <a:rPr lang="en-US" sz="2400" b="0" i="0" kern="1200">
                <a:solidFill>
                  <a:schemeClr val="tx1"/>
                </a:solidFill>
                <a:latin typeface="Cambria"/>
                <a:ea typeface="Cambria"/>
                <a:cs typeface="Times New Roman"/>
              </a:rPr>
              <a:t> is to be fast, scalable, and simple.</a:t>
            </a:r>
            <a:r>
              <a:rPr lang="en-US" sz="2400" kern="1200">
                <a:solidFill>
                  <a:schemeClr val="tx1"/>
                </a:solidFill>
                <a:latin typeface="Cambria"/>
                <a:ea typeface="Cambria"/>
                <a:cs typeface="+mn-cs"/>
              </a:rPr>
              <a:t> Spring </a:t>
            </a:r>
            <a:endParaRPr lang="en-US"/>
          </a:p>
        </p:txBody>
      </p:sp>
    </p:spTree>
    <p:extLst>
      <p:ext uri="{BB962C8B-B14F-4D97-AF65-F5344CB8AC3E}">
        <p14:creationId xmlns:p14="http://schemas.microsoft.com/office/powerpoint/2010/main" val="2896385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769815" y="-142875"/>
            <a:ext cx="10515600" cy="1325563"/>
          </a:xfrm>
        </p:spPr>
        <p:txBody>
          <a:bodyPr/>
          <a:lstStyle/>
          <a:p>
            <a:r>
              <a:rPr lang="en-US"/>
              <a:t>MOdules</a:t>
            </a:r>
          </a:p>
        </p:txBody>
      </p:sp>
      <p:sp>
        <p:nvSpPr>
          <p:cNvPr id="6" name="Date Placeholder 5">
            <a:extLst>
              <a:ext uri="{FF2B5EF4-FFF2-40B4-BE49-F238E27FC236}">
                <a16:creationId xmlns:a16="http://schemas.microsoft.com/office/drawing/2014/main" id="{3627CC26-34EF-4BB9-B289-9EC56B07D1E6}"/>
              </a:ext>
            </a:extLst>
          </p:cNvPr>
          <p:cNvSpPr>
            <a:spLocks noGrp="1"/>
          </p:cNvSpPr>
          <p:nvPr>
            <p:ph type="dt" sz="half" idx="10"/>
          </p:nvPr>
        </p:nvSpPr>
        <p:spPr>
          <a:xfrm>
            <a:off x="838200" y="6356350"/>
            <a:ext cx="2743200" cy="365125"/>
          </a:xfrm>
        </p:spPr>
        <p:txBody>
          <a:bodyPr/>
          <a:lstStyle/>
          <a:p>
            <a:r>
              <a:rPr lang="en-US" dirty="0"/>
              <a:t>20XX</a:t>
            </a:r>
          </a:p>
        </p:txBody>
      </p:sp>
      <p:sp>
        <p:nvSpPr>
          <p:cNvPr id="7" name="Footer Placeholder 6">
            <a:extLst>
              <a:ext uri="{FF2B5EF4-FFF2-40B4-BE49-F238E27FC236}">
                <a16:creationId xmlns:a16="http://schemas.microsoft.com/office/drawing/2014/main" id="{4E98E6AD-9D37-499C-898E-ED12AC36D31D}"/>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a:t>
            </a:fld>
            <a:endParaRPr lang="en-US" dirty="0"/>
          </a:p>
        </p:txBody>
      </p:sp>
      <p:sp>
        <p:nvSpPr>
          <p:cNvPr id="53" name="TextBox 52">
            <a:extLst>
              <a:ext uri="{FF2B5EF4-FFF2-40B4-BE49-F238E27FC236}">
                <a16:creationId xmlns:a16="http://schemas.microsoft.com/office/drawing/2014/main" id="{C91E1DED-36EF-DCE5-8B73-CBF520A6511B}"/>
              </a:ext>
            </a:extLst>
          </p:cNvPr>
          <p:cNvSpPr txBox="1"/>
          <p:nvPr/>
        </p:nvSpPr>
        <p:spPr>
          <a:xfrm>
            <a:off x="517770" y="996462"/>
            <a:ext cx="11342076"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gn="just">
              <a:buAutoNum type="arabicPeriod"/>
            </a:pPr>
            <a:r>
              <a:rPr lang="en-IN" sz="2400" dirty="0">
                <a:latin typeface="Cambria"/>
                <a:ea typeface="Cambria"/>
                <a:cs typeface="Times New Roman"/>
              </a:rPr>
              <a:t>Login (CUSTOMER and ADMIN)</a:t>
            </a:r>
          </a:p>
          <a:p>
            <a:pPr marL="457200" indent="-457200" algn="just">
              <a:buAutoNum type="arabicPeriod"/>
            </a:pPr>
            <a:r>
              <a:rPr lang="en-IN" sz="2400" dirty="0">
                <a:latin typeface="Cambria"/>
                <a:ea typeface="Cambria"/>
                <a:cs typeface="Times New Roman"/>
              </a:rPr>
              <a:t>Signup(CUSTOMER)</a:t>
            </a:r>
          </a:p>
          <a:p>
            <a:pPr marL="457200" indent="-457200" algn="just">
              <a:buAutoNum type="arabicPeriod"/>
            </a:pPr>
            <a:r>
              <a:rPr lang="en-IN" sz="2400" dirty="0">
                <a:latin typeface="Cambria"/>
                <a:ea typeface="Cambria"/>
                <a:cs typeface="Times New Roman"/>
              </a:rPr>
              <a:t>Tour search</a:t>
            </a:r>
          </a:p>
          <a:p>
            <a:pPr marL="457200" indent="-457200" algn="just">
              <a:buAutoNum type="arabicPeriod"/>
            </a:pPr>
            <a:r>
              <a:rPr lang="en-IN" sz="2400" dirty="0">
                <a:latin typeface="Cambria"/>
                <a:ea typeface="Cambria"/>
                <a:cs typeface="Times New Roman"/>
              </a:rPr>
              <a:t>Book tour</a:t>
            </a:r>
          </a:p>
          <a:p>
            <a:pPr marL="457200" indent="-457200" algn="just">
              <a:buAutoNum type="arabicPeriod"/>
            </a:pPr>
            <a:r>
              <a:rPr lang="en-IN" sz="2400" dirty="0">
                <a:latin typeface="Cambria"/>
                <a:ea typeface="Cambria"/>
                <a:cs typeface="Times New Roman"/>
              </a:rPr>
              <a:t>Add package (admin)</a:t>
            </a:r>
          </a:p>
          <a:p>
            <a:pPr marL="457200" indent="-457200" algn="just">
              <a:buAutoNum type="arabicPeriod"/>
            </a:pPr>
            <a:r>
              <a:rPr lang="en-IN" sz="2400" dirty="0">
                <a:latin typeface="Cambria"/>
                <a:ea typeface="Cambria"/>
                <a:cs typeface="Times New Roman"/>
              </a:rPr>
              <a:t>Fetch users(admin)</a:t>
            </a:r>
          </a:p>
          <a:p>
            <a:pPr marL="457200" indent="-457200" algn="just">
              <a:buAutoNum type="arabicPeriod"/>
            </a:pPr>
            <a:r>
              <a:rPr lang="en-IN" sz="2400" dirty="0">
                <a:latin typeface="Cambria"/>
                <a:ea typeface="Cambria"/>
                <a:cs typeface="Times New Roman"/>
              </a:rPr>
              <a:t>Fetch all bookings(admin)</a:t>
            </a:r>
          </a:p>
          <a:p>
            <a:pPr marL="457200" indent="-457200" algn="just">
              <a:buAutoNum type="arabicPeriod"/>
            </a:pPr>
            <a:r>
              <a:rPr lang="en-IN" sz="2400" dirty="0">
                <a:latin typeface="Cambria"/>
                <a:ea typeface="Cambria"/>
                <a:cs typeface="Times New Roman"/>
              </a:rPr>
              <a:t>My-Bookings(customer)</a:t>
            </a:r>
          </a:p>
        </p:txBody>
      </p:sp>
    </p:spTree>
    <p:extLst>
      <p:ext uri="{BB962C8B-B14F-4D97-AF65-F5344CB8AC3E}">
        <p14:creationId xmlns:p14="http://schemas.microsoft.com/office/powerpoint/2010/main" val="3126532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769815" y="-142875"/>
            <a:ext cx="10515600" cy="1325563"/>
          </a:xfrm>
        </p:spPr>
        <p:txBody>
          <a:bodyPr/>
          <a:lstStyle/>
          <a:p>
            <a:r>
              <a:rPr lang="en-US"/>
              <a:t>Home</a:t>
            </a:r>
          </a:p>
        </p:txBody>
      </p:sp>
      <p:sp>
        <p:nvSpPr>
          <p:cNvPr id="6" name="Date Placeholder 5">
            <a:extLst>
              <a:ext uri="{FF2B5EF4-FFF2-40B4-BE49-F238E27FC236}">
                <a16:creationId xmlns:a16="http://schemas.microsoft.com/office/drawing/2014/main" id="{3627CC26-34EF-4BB9-B289-9EC56B07D1E6}"/>
              </a:ext>
            </a:extLst>
          </p:cNvPr>
          <p:cNvSpPr>
            <a:spLocks noGrp="1"/>
          </p:cNvSpPr>
          <p:nvPr>
            <p:ph type="dt" sz="half" idx="10"/>
          </p:nvPr>
        </p:nvSpPr>
        <p:spPr>
          <a:xfrm>
            <a:off x="838200" y="6356350"/>
            <a:ext cx="2743200" cy="365125"/>
          </a:xfrm>
        </p:spPr>
        <p:txBody>
          <a:bodyPr/>
          <a:lstStyle/>
          <a:p>
            <a:r>
              <a:rPr lang="en-US" dirty="0"/>
              <a:t>20XX</a:t>
            </a:r>
          </a:p>
        </p:txBody>
      </p:sp>
      <p:sp>
        <p:nvSpPr>
          <p:cNvPr id="7" name="Footer Placeholder 6">
            <a:extLst>
              <a:ext uri="{FF2B5EF4-FFF2-40B4-BE49-F238E27FC236}">
                <a16:creationId xmlns:a16="http://schemas.microsoft.com/office/drawing/2014/main" id="{4E98E6AD-9D37-499C-898E-ED12AC36D31D}"/>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a:t>
            </a:fld>
            <a:endParaRPr lang="en-US" dirty="0"/>
          </a:p>
        </p:txBody>
      </p:sp>
      <p:pic>
        <p:nvPicPr>
          <p:cNvPr id="2" name="Picture 1" descr="A screenshot of a computer&#10;&#10;Description automatically generated">
            <a:extLst>
              <a:ext uri="{FF2B5EF4-FFF2-40B4-BE49-F238E27FC236}">
                <a16:creationId xmlns:a16="http://schemas.microsoft.com/office/drawing/2014/main" id="{6452806E-0E3A-FEE5-FF96-3F349C941166}"/>
              </a:ext>
            </a:extLst>
          </p:cNvPr>
          <p:cNvPicPr>
            <a:picLocks noChangeAspect="1"/>
          </p:cNvPicPr>
          <p:nvPr/>
        </p:nvPicPr>
        <p:blipFill>
          <a:blip r:embed="rId2"/>
          <a:stretch>
            <a:fillRect/>
          </a:stretch>
        </p:blipFill>
        <p:spPr>
          <a:xfrm>
            <a:off x="240324" y="931010"/>
            <a:ext cx="8223737" cy="4732212"/>
          </a:xfrm>
          <a:prstGeom prst="rect">
            <a:avLst/>
          </a:prstGeom>
        </p:spPr>
      </p:pic>
      <p:sp>
        <p:nvSpPr>
          <p:cNvPr id="4" name="TextBox 3">
            <a:extLst>
              <a:ext uri="{FF2B5EF4-FFF2-40B4-BE49-F238E27FC236}">
                <a16:creationId xmlns:a16="http://schemas.microsoft.com/office/drawing/2014/main" id="{944F2456-42F4-2284-4BBD-1E9AA77BAA59}"/>
              </a:ext>
            </a:extLst>
          </p:cNvPr>
          <p:cNvSpPr txBox="1"/>
          <p:nvPr/>
        </p:nvSpPr>
        <p:spPr>
          <a:xfrm>
            <a:off x="8704384" y="986691"/>
            <a:ext cx="3184769"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Home page shows all the actions that can be performed on the application.</a:t>
            </a:r>
          </a:p>
          <a:p>
            <a:r>
              <a:rPr lang="en-US" dirty="0"/>
              <a:t>The Navbar is dynamic and provide links to route through application.</a:t>
            </a:r>
          </a:p>
          <a:p>
            <a:endParaRPr lang="en-US" dirty="0"/>
          </a:p>
          <a:p>
            <a:r>
              <a:rPr lang="en-US" dirty="0"/>
              <a:t>The explore button links to the tours which user can browse.</a:t>
            </a:r>
          </a:p>
        </p:txBody>
      </p:sp>
    </p:spTree>
    <p:extLst>
      <p:ext uri="{BB962C8B-B14F-4D97-AF65-F5344CB8AC3E}">
        <p14:creationId xmlns:p14="http://schemas.microsoft.com/office/powerpoint/2010/main" val="1055067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769815" y="-142875"/>
            <a:ext cx="10515600" cy="1325563"/>
          </a:xfrm>
        </p:spPr>
        <p:txBody>
          <a:bodyPr/>
          <a:lstStyle/>
          <a:p>
            <a:r>
              <a:rPr lang="en-US"/>
              <a:t>login</a:t>
            </a:r>
          </a:p>
        </p:txBody>
      </p:sp>
      <p:sp>
        <p:nvSpPr>
          <p:cNvPr id="6" name="Date Placeholder 5">
            <a:extLst>
              <a:ext uri="{FF2B5EF4-FFF2-40B4-BE49-F238E27FC236}">
                <a16:creationId xmlns:a16="http://schemas.microsoft.com/office/drawing/2014/main" id="{3627CC26-34EF-4BB9-B289-9EC56B07D1E6}"/>
              </a:ext>
            </a:extLst>
          </p:cNvPr>
          <p:cNvSpPr>
            <a:spLocks noGrp="1"/>
          </p:cNvSpPr>
          <p:nvPr>
            <p:ph type="dt" sz="half" idx="10"/>
          </p:nvPr>
        </p:nvSpPr>
        <p:spPr>
          <a:xfrm>
            <a:off x="838200" y="6356350"/>
            <a:ext cx="2743200" cy="365125"/>
          </a:xfrm>
        </p:spPr>
        <p:txBody>
          <a:bodyPr/>
          <a:lstStyle/>
          <a:p>
            <a:r>
              <a:rPr lang="en-US" dirty="0"/>
              <a:t>20XX</a:t>
            </a:r>
          </a:p>
        </p:txBody>
      </p:sp>
      <p:sp>
        <p:nvSpPr>
          <p:cNvPr id="7" name="Footer Placeholder 6">
            <a:extLst>
              <a:ext uri="{FF2B5EF4-FFF2-40B4-BE49-F238E27FC236}">
                <a16:creationId xmlns:a16="http://schemas.microsoft.com/office/drawing/2014/main" id="{4E98E6AD-9D37-499C-898E-ED12AC36D31D}"/>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a:t>
            </a:fld>
            <a:endParaRPr lang="en-US" dirty="0"/>
          </a:p>
        </p:txBody>
      </p:sp>
      <p:sp>
        <p:nvSpPr>
          <p:cNvPr id="4" name="TextBox 3">
            <a:extLst>
              <a:ext uri="{FF2B5EF4-FFF2-40B4-BE49-F238E27FC236}">
                <a16:creationId xmlns:a16="http://schemas.microsoft.com/office/drawing/2014/main" id="{944F2456-42F4-2284-4BBD-1E9AA77BAA59}"/>
              </a:ext>
            </a:extLst>
          </p:cNvPr>
          <p:cNvSpPr txBox="1"/>
          <p:nvPr/>
        </p:nvSpPr>
        <p:spPr>
          <a:xfrm>
            <a:off x="9739922" y="986691"/>
            <a:ext cx="2149231"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chemeClr val="tx1">
                    <a:lumMod val="75000"/>
                    <a:lumOff val="25000"/>
                  </a:schemeClr>
                </a:solidFill>
                <a:ea typeface="+mn-lt"/>
                <a:cs typeface="+mn-lt"/>
              </a:rPr>
              <a:t>Access the application securely with personalized credentials.</a:t>
            </a:r>
            <a:endParaRPr lang="en-US" dirty="0">
              <a:solidFill>
                <a:schemeClr val="tx1">
                  <a:lumMod val="75000"/>
                  <a:lumOff val="25000"/>
                </a:schemeClr>
              </a:solidFill>
              <a:ea typeface="+mn-lt"/>
              <a:cs typeface="+mn-lt"/>
            </a:endParaRPr>
          </a:p>
          <a:p>
            <a:pPr marL="285750" indent="-285750">
              <a:buFont typeface="Arial"/>
              <a:buChar char="•"/>
            </a:pPr>
            <a:r>
              <a:rPr lang="en-US" dirty="0">
                <a:solidFill>
                  <a:schemeClr val="tx1">
                    <a:lumMod val="75000"/>
                    <a:lumOff val="25000"/>
                  </a:schemeClr>
                </a:solidFill>
                <a:ea typeface="+mn-lt"/>
                <a:cs typeface="+mn-lt"/>
              </a:rPr>
              <a:t>Provides a secure gateway for registered users to access their accounts.</a:t>
            </a:r>
          </a:p>
          <a:p>
            <a:pPr marL="285750" indent="-285750">
              <a:buFont typeface="Arial"/>
              <a:buChar char="•"/>
            </a:pPr>
            <a:r>
              <a:rPr lang="en-US" dirty="0">
                <a:solidFill>
                  <a:schemeClr val="tx1">
                    <a:lumMod val="75000"/>
                    <a:lumOff val="25000"/>
                  </a:schemeClr>
                </a:solidFill>
                <a:ea typeface="+mn-lt"/>
                <a:cs typeface="+mn-lt"/>
              </a:rPr>
              <a:t>Enhances user experience by offering quick access to personalized features.</a:t>
            </a:r>
          </a:p>
          <a:p>
            <a:endParaRPr lang="en-US" dirty="0">
              <a:solidFill>
                <a:schemeClr val="tx1">
                  <a:lumMod val="75000"/>
                  <a:lumOff val="25000"/>
                </a:schemeClr>
              </a:solidFill>
            </a:endParaRPr>
          </a:p>
        </p:txBody>
      </p:sp>
      <p:pic>
        <p:nvPicPr>
          <p:cNvPr id="5" name="Picture 4" descr="A screenshot of a login page&#10;&#10;Description automatically generated">
            <a:extLst>
              <a:ext uri="{FF2B5EF4-FFF2-40B4-BE49-F238E27FC236}">
                <a16:creationId xmlns:a16="http://schemas.microsoft.com/office/drawing/2014/main" id="{7BCD5000-F189-0043-FFA5-DAEEDC5EB2F6}"/>
              </a:ext>
            </a:extLst>
          </p:cNvPr>
          <p:cNvPicPr>
            <a:picLocks noChangeAspect="1"/>
          </p:cNvPicPr>
          <p:nvPr/>
        </p:nvPicPr>
        <p:blipFill>
          <a:blip r:embed="rId2"/>
          <a:stretch>
            <a:fillRect/>
          </a:stretch>
        </p:blipFill>
        <p:spPr>
          <a:xfrm>
            <a:off x="435708" y="837718"/>
            <a:ext cx="9044353" cy="5417025"/>
          </a:xfrm>
          <a:prstGeom prst="rect">
            <a:avLst/>
          </a:prstGeom>
        </p:spPr>
      </p:pic>
    </p:spTree>
    <p:extLst>
      <p:ext uri="{BB962C8B-B14F-4D97-AF65-F5344CB8AC3E}">
        <p14:creationId xmlns:p14="http://schemas.microsoft.com/office/powerpoint/2010/main" val="2364376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769815" y="-142875"/>
            <a:ext cx="10515600" cy="1325563"/>
          </a:xfrm>
        </p:spPr>
        <p:txBody>
          <a:bodyPr/>
          <a:lstStyle/>
          <a:p>
            <a:r>
              <a:rPr lang="en-US"/>
              <a:t>signup</a:t>
            </a:r>
          </a:p>
        </p:txBody>
      </p:sp>
      <p:sp>
        <p:nvSpPr>
          <p:cNvPr id="6" name="Date Placeholder 5">
            <a:extLst>
              <a:ext uri="{FF2B5EF4-FFF2-40B4-BE49-F238E27FC236}">
                <a16:creationId xmlns:a16="http://schemas.microsoft.com/office/drawing/2014/main" id="{3627CC26-34EF-4BB9-B289-9EC56B07D1E6}"/>
              </a:ext>
            </a:extLst>
          </p:cNvPr>
          <p:cNvSpPr>
            <a:spLocks noGrp="1"/>
          </p:cNvSpPr>
          <p:nvPr>
            <p:ph type="dt" sz="half" idx="10"/>
          </p:nvPr>
        </p:nvSpPr>
        <p:spPr>
          <a:xfrm>
            <a:off x="838200" y="6356350"/>
            <a:ext cx="2743200" cy="365125"/>
          </a:xfrm>
        </p:spPr>
        <p:txBody>
          <a:bodyPr/>
          <a:lstStyle/>
          <a:p>
            <a:r>
              <a:rPr lang="en-US" dirty="0"/>
              <a:t>20XX</a:t>
            </a:r>
          </a:p>
        </p:txBody>
      </p:sp>
      <p:sp>
        <p:nvSpPr>
          <p:cNvPr id="7" name="Footer Placeholder 6">
            <a:extLst>
              <a:ext uri="{FF2B5EF4-FFF2-40B4-BE49-F238E27FC236}">
                <a16:creationId xmlns:a16="http://schemas.microsoft.com/office/drawing/2014/main" id="{4E98E6AD-9D37-499C-898E-ED12AC36D31D}"/>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dirty="0"/>
          </a:p>
        </p:txBody>
      </p:sp>
      <p:sp>
        <p:nvSpPr>
          <p:cNvPr id="4" name="TextBox 3">
            <a:extLst>
              <a:ext uri="{FF2B5EF4-FFF2-40B4-BE49-F238E27FC236}">
                <a16:creationId xmlns:a16="http://schemas.microsoft.com/office/drawing/2014/main" id="{944F2456-42F4-2284-4BBD-1E9AA77BAA59}"/>
              </a:ext>
            </a:extLst>
          </p:cNvPr>
          <p:cNvSpPr txBox="1"/>
          <p:nvPr/>
        </p:nvSpPr>
        <p:spPr>
          <a:xfrm>
            <a:off x="9739922" y="986691"/>
            <a:ext cx="2149231"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n-US" dirty="0">
                <a:solidFill>
                  <a:schemeClr val="tx1">
                    <a:lumMod val="75000"/>
                    <a:lumOff val="25000"/>
                  </a:schemeClr>
                </a:solidFill>
                <a:ea typeface="+mn-lt"/>
                <a:cs typeface="+mn-lt"/>
              </a:rPr>
              <a:t>New users can easily create accounts by providing basic information.</a:t>
            </a:r>
          </a:p>
          <a:p>
            <a:pPr>
              <a:buFont typeface="Arial"/>
              <a:buChar char="•"/>
            </a:pPr>
            <a:r>
              <a:rPr lang="en-US" dirty="0">
                <a:solidFill>
                  <a:schemeClr val="tx1">
                    <a:lumMod val="75000"/>
                    <a:lumOff val="25000"/>
                  </a:schemeClr>
                </a:solidFill>
                <a:ea typeface="+mn-lt"/>
                <a:cs typeface="+mn-lt"/>
              </a:rPr>
              <a:t>Enables users to access exclusive features and benefits.</a:t>
            </a:r>
          </a:p>
          <a:p>
            <a:pPr>
              <a:buFont typeface="Arial"/>
              <a:buChar char="•"/>
            </a:pPr>
            <a:r>
              <a:rPr lang="en-US" dirty="0">
                <a:solidFill>
                  <a:schemeClr val="tx1">
                    <a:lumMod val="75000"/>
                    <a:lumOff val="25000"/>
                  </a:schemeClr>
                </a:solidFill>
                <a:ea typeface="+mn-lt"/>
                <a:cs typeface="+mn-lt"/>
              </a:rPr>
              <a:t>Secure registration process ensures the safety of user data.</a:t>
            </a:r>
          </a:p>
          <a:p>
            <a:pPr marL="285750" indent="-285750">
              <a:buFont typeface="Arial"/>
              <a:buChar char="•"/>
            </a:pPr>
            <a:endParaRPr lang="en-US" dirty="0">
              <a:solidFill>
                <a:schemeClr val="tx1">
                  <a:lumMod val="75000"/>
                  <a:lumOff val="25000"/>
                </a:schemeClr>
              </a:solidFill>
            </a:endParaRPr>
          </a:p>
        </p:txBody>
      </p:sp>
      <p:pic>
        <p:nvPicPr>
          <p:cNvPr id="5" name="Picture 4" descr="A screenshot of a login page&#10;&#10;Description automatically generated">
            <a:extLst>
              <a:ext uri="{FF2B5EF4-FFF2-40B4-BE49-F238E27FC236}">
                <a16:creationId xmlns:a16="http://schemas.microsoft.com/office/drawing/2014/main" id="{7BCD5000-F189-0043-FFA5-DAEEDC5EB2F6}"/>
              </a:ext>
            </a:extLst>
          </p:cNvPr>
          <p:cNvPicPr>
            <a:picLocks noChangeAspect="1"/>
          </p:cNvPicPr>
          <p:nvPr/>
        </p:nvPicPr>
        <p:blipFill>
          <a:blip r:embed="rId2"/>
          <a:stretch>
            <a:fillRect/>
          </a:stretch>
        </p:blipFill>
        <p:spPr>
          <a:xfrm>
            <a:off x="435708" y="837718"/>
            <a:ext cx="9044353" cy="5417025"/>
          </a:xfrm>
          <a:prstGeom prst="rect">
            <a:avLst/>
          </a:prstGeom>
        </p:spPr>
      </p:pic>
    </p:spTree>
    <p:extLst>
      <p:ext uri="{BB962C8B-B14F-4D97-AF65-F5344CB8AC3E}">
        <p14:creationId xmlns:p14="http://schemas.microsoft.com/office/powerpoint/2010/main" val="1938904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769815" y="-142875"/>
            <a:ext cx="10515600" cy="1325563"/>
          </a:xfrm>
        </p:spPr>
        <p:txBody>
          <a:bodyPr/>
          <a:lstStyle/>
          <a:p>
            <a:r>
              <a:rPr lang="en-US"/>
              <a:t>Search</a:t>
            </a:r>
            <a:r>
              <a:rPr lang="en-US" dirty="0"/>
              <a:t> tour</a:t>
            </a:r>
          </a:p>
        </p:txBody>
      </p:sp>
      <p:sp>
        <p:nvSpPr>
          <p:cNvPr id="6" name="Date Placeholder 5">
            <a:extLst>
              <a:ext uri="{FF2B5EF4-FFF2-40B4-BE49-F238E27FC236}">
                <a16:creationId xmlns:a16="http://schemas.microsoft.com/office/drawing/2014/main" id="{3627CC26-34EF-4BB9-B289-9EC56B07D1E6}"/>
              </a:ext>
            </a:extLst>
          </p:cNvPr>
          <p:cNvSpPr>
            <a:spLocks noGrp="1"/>
          </p:cNvSpPr>
          <p:nvPr>
            <p:ph type="dt" sz="half" idx="10"/>
          </p:nvPr>
        </p:nvSpPr>
        <p:spPr>
          <a:xfrm>
            <a:off x="838200" y="6356350"/>
            <a:ext cx="2743200" cy="365125"/>
          </a:xfrm>
        </p:spPr>
        <p:txBody>
          <a:bodyPr/>
          <a:lstStyle/>
          <a:p>
            <a:r>
              <a:rPr lang="en-US" dirty="0"/>
              <a:t>20XX</a:t>
            </a:r>
          </a:p>
        </p:txBody>
      </p:sp>
      <p:sp>
        <p:nvSpPr>
          <p:cNvPr id="7" name="Footer Placeholder 6">
            <a:extLst>
              <a:ext uri="{FF2B5EF4-FFF2-40B4-BE49-F238E27FC236}">
                <a16:creationId xmlns:a16="http://schemas.microsoft.com/office/drawing/2014/main" id="{4E98E6AD-9D37-499C-898E-ED12AC36D31D}"/>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a:t>
            </a:fld>
            <a:endParaRPr lang="en-US" dirty="0"/>
          </a:p>
        </p:txBody>
      </p:sp>
      <p:sp>
        <p:nvSpPr>
          <p:cNvPr id="4" name="TextBox 3">
            <a:extLst>
              <a:ext uri="{FF2B5EF4-FFF2-40B4-BE49-F238E27FC236}">
                <a16:creationId xmlns:a16="http://schemas.microsoft.com/office/drawing/2014/main" id="{944F2456-42F4-2284-4BBD-1E9AA77BAA59}"/>
              </a:ext>
            </a:extLst>
          </p:cNvPr>
          <p:cNvSpPr txBox="1"/>
          <p:nvPr/>
        </p:nvSpPr>
        <p:spPr>
          <a:xfrm>
            <a:off x="9739922" y="986691"/>
            <a:ext cx="2149231" cy="3293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n-US" sz="1600" dirty="0">
                <a:solidFill>
                  <a:schemeClr val="tx1">
                    <a:lumMod val="75000"/>
                    <a:lumOff val="25000"/>
                  </a:schemeClr>
                </a:solidFill>
                <a:ea typeface="+mn-lt"/>
                <a:cs typeface="+mn-lt"/>
              </a:rPr>
              <a:t>Explore a diverse range of travel packages and destinations.</a:t>
            </a:r>
          </a:p>
          <a:p>
            <a:pPr>
              <a:buFont typeface="Arial"/>
              <a:buChar char="•"/>
            </a:pPr>
            <a:r>
              <a:rPr lang="en-US" sz="1600" dirty="0">
                <a:solidFill>
                  <a:schemeClr val="tx1">
                    <a:lumMod val="75000"/>
                    <a:lumOff val="25000"/>
                  </a:schemeClr>
                </a:solidFill>
                <a:ea typeface="+mn-lt"/>
                <a:cs typeface="+mn-lt"/>
              </a:rPr>
              <a:t>Browse tours based on location, duration, price, and activities.</a:t>
            </a:r>
          </a:p>
          <a:p>
            <a:pPr>
              <a:buFont typeface="Arial"/>
              <a:buChar char="•"/>
            </a:pPr>
            <a:r>
              <a:rPr lang="en-US" sz="1600" dirty="0">
                <a:solidFill>
                  <a:schemeClr val="tx1">
                    <a:lumMod val="75000"/>
                    <a:lumOff val="25000"/>
                  </a:schemeClr>
                </a:solidFill>
                <a:ea typeface="+mn-lt"/>
                <a:cs typeface="+mn-lt"/>
              </a:rPr>
              <a:t>User-friendly interface makes discovering exciting travel options easy and enjoyable.</a:t>
            </a:r>
          </a:p>
          <a:p>
            <a:pPr>
              <a:buFont typeface="Arial"/>
              <a:buChar char="•"/>
            </a:pPr>
            <a:endParaRPr lang="en-US" sz="1600" dirty="0">
              <a:solidFill>
                <a:schemeClr val="tx1">
                  <a:lumMod val="75000"/>
                  <a:lumOff val="25000"/>
                </a:schemeClr>
              </a:solidFill>
            </a:endParaRPr>
          </a:p>
        </p:txBody>
      </p:sp>
      <p:pic>
        <p:nvPicPr>
          <p:cNvPr id="2" name="Picture 1" descr="A screenshot of a search engine&#10;&#10;Description automatically generated">
            <a:extLst>
              <a:ext uri="{FF2B5EF4-FFF2-40B4-BE49-F238E27FC236}">
                <a16:creationId xmlns:a16="http://schemas.microsoft.com/office/drawing/2014/main" id="{D51D8F7B-ABEB-2910-07FB-9072FFE8BB55}"/>
              </a:ext>
            </a:extLst>
          </p:cNvPr>
          <p:cNvPicPr>
            <a:picLocks noChangeAspect="1"/>
          </p:cNvPicPr>
          <p:nvPr/>
        </p:nvPicPr>
        <p:blipFill>
          <a:blip r:embed="rId2"/>
          <a:stretch>
            <a:fillRect/>
          </a:stretch>
        </p:blipFill>
        <p:spPr>
          <a:xfrm>
            <a:off x="435708" y="683321"/>
            <a:ext cx="9269046" cy="4631666"/>
          </a:xfrm>
          <a:prstGeom prst="rect">
            <a:avLst/>
          </a:prstGeom>
        </p:spPr>
      </p:pic>
    </p:spTree>
    <p:extLst>
      <p:ext uri="{BB962C8B-B14F-4D97-AF65-F5344CB8AC3E}">
        <p14:creationId xmlns:p14="http://schemas.microsoft.com/office/powerpoint/2010/main" val="366190808"/>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3F433AB-7807-4CA6-867C-64919B5CD8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F17F9B5-A097-44C6-9E8A-6F65D534F82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651AEBA8-55C6-45C9-B32E-3F669A6785AF}">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Minimalist presentation</Template>
  <TotalTime>0</TotalTime>
  <Words>453</Words>
  <Application>Microsoft Office PowerPoint</Application>
  <PresentationFormat>Widescreen</PresentationFormat>
  <Paragraphs>146</Paragraphs>
  <Slides>16</Slides>
  <Notes>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Travel booking application</vt:lpstr>
      <vt:lpstr>INTRODUCTION</vt:lpstr>
      <vt:lpstr>Purpose</vt:lpstr>
      <vt:lpstr>Technologies used</vt:lpstr>
      <vt:lpstr>MOdules</vt:lpstr>
      <vt:lpstr>Home</vt:lpstr>
      <vt:lpstr>login</vt:lpstr>
      <vt:lpstr>signup</vt:lpstr>
      <vt:lpstr>Search tour</vt:lpstr>
      <vt:lpstr>Book tour</vt:lpstr>
      <vt:lpstr>Add tour (admin)</vt:lpstr>
      <vt:lpstr>fetch users (admin)</vt:lpstr>
      <vt:lpstr>fetch All bookings (admin)</vt:lpstr>
      <vt:lpstr>my bookings (admin)</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
  <cp:revision>204</cp:revision>
  <dcterms:created xsi:type="dcterms:W3CDTF">2023-08-29T06:13:42Z</dcterms:created>
  <dcterms:modified xsi:type="dcterms:W3CDTF">2023-08-29T18:20:06Z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